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8"/>
  </p:notesMasterIdLst>
  <p:sldIdLst>
    <p:sldId id="256" r:id="rId2"/>
    <p:sldId id="283" r:id="rId3"/>
    <p:sldId id="257" r:id="rId4"/>
    <p:sldId id="282" r:id="rId5"/>
    <p:sldId id="281" r:id="rId6"/>
    <p:sldId id="266" r:id="rId7"/>
    <p:sldId id="284" r:id="rId8"/>
    <p:sldId id="286" r:id="rId9"/>
    <p:sldId id="263" r:id="rId10"/>
    <p:sldId id="265" r:id="rId11"/>
    <p:sldId id="285" r:id="rId12"/>
    <p:sldId id="262" r:id="rId13"/>
    <p:sldId id="270" r:id="rId14"/>
    <p:sldId id="272" r:id="rId15"/>
    <p:sldId id="280" r:id="rId16"/>
    <p:sldId id="287" r:id="rId17"/>
  </p:sldIdLst>
  <p:sldSz cx="12192000" cy="6858000"/>
  <p:notesSz cx="6858000" cy="9144000"/>
  <p:defaultText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11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B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81AB2C-5054-4DA3-AEAB-E08E21D50DA2}" type="datetimeFigureOut">
              <a:rPr lang="es-BO" smtClean="0"/>
              <a:pPr/>
              <a:t>2015-06-08</a:t>
            </a:fld>
            <a:endParaRPr lang="es-B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B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B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B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FBE5F9-68A7-4B9D-A96D-0D1F54EBCCA7}" type="slidenum">
              <a:rPr lang="es-BO" smtClean="0"/>
              <a:pPr/>
              <a:t>‹Nr.›</a:t>
            </a:fld>
            <a:endParaRPr lang="es-BO"/>
          </a:p>
        </p:txBody>
      </p:sp>
    </p:spTree>
    <p:extLst>
      <p:ext uri="{BB962C8B-B14F-4D97-AF65-F5344CB8AC3E}">
        <p14:creationId xmlns:p14="http://schemas.microsoft.com/office/powerpoint/2010/main" val="425214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8C28C840-F241-4AF3-8E4C-4525B3CC7FF0}" type="slidenum">
              <a:rPr lang="en-GB" smtClean="0">
                <a:latin typeface="Arial" pitchFamily="34" charset="0"/>
                <a:cs typeface="Arial" pitchFamily="34" charset="0"/>
              </a:rPr>
              <a:pPr/>
              <a:t>2</a:t>
            </a:fld>
            <a:endParaRPr lang="en-GB" smtClean="0">
              <a:latin typeface="Arial" pitchFamily="34" charset="0"/>
              <a:cs typeface="Arial" pitchFamily="34" charset="0"/>
            </a:endParaRPr>
          </a:p>
        </p:txBody>
      </p:sp>
      <p:sp>
        <p:nvSpPr>
          <p:cNvPr id="972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C030552-0119-46FB-8946-0E8790B715A2}" type="slidenum">
              <a:rPr lang="en-US" sz="1200">
                <a:latin typeface="Arial" pitchFamily="34" charset="0"/>
              </a:rPr>
              <a:pPr algn="r"/>
              <a:t>2</a:t>
            </a:fld>
            <a:endParaRPr lang="en-US" sz="1200">
              <a:latin typeface="Arial" pitchFamily="34" charset="0"/>
            </a:endParaRPr>
          </a:p>
        </p:txBody>
      </p:sp>
      <p:sp>
        <p:nvSpPr>
          <p:cNvPr id="97284" name="Rectangle 2"/>
          <p:cNvSpPr>
            <a:spLocks noGrp="1" noRot="1" noChangeAspect="1" noChangeArrowheads="1" noTextEdit="1"/>
          </p:cNvSpPr>
          <p:nvPr>
            <p:ph type="sldImg"/>
          </p:nvPr>
        </p:nvSpPr>
        <p:spPr>
          <a:ln/>
        </p:spPr>
      </p:sp>
      <p:sp>
        <p:nvSpPr>
          <p:cNvPr id="97285" name="Rectangle 3"/>
          <p:cNvSpPr>
            <a:spLocks noGrp="1" noChangeArrowheads="1"/>
          </p:cNvSpPr>
          <p:nvPr>
            <p:ph type="body" idx="1"/>
          </p:nvPr>
        </p:nvSpPr>
        <p:spPr>
          <a:noFill/>
          <a:ln/>
        </p:spPr>
        <p:txBody>
          <a:bodyPr/>
          <a:lstStyle/>
          <a:p>
            <a:r>
              <a:rPr lang="en-US" smtClean="0">
                <a:latin typeface="Arial" pitchFamily="34" charset="0"/>
                <a:cs typeface="Arial" pitchFamily="34" charset="0"/>
              </a:rPr>
              <a:t>gbf</a:t>
            </a:r>
          </a:p>
        </p:txBody>
      </p:sp>
    </p:spTree>
    <p:extLst>
      <p:ext uri="{BB962C8B-B14F-4D97-AF65-F5344CB8AC3E}">
        <p14:creationId xmlns:p14="http://schemas.microsoft.com/office/powerpoint/2010/main" val="635669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98308" name="Slide Number Placeholder 3"/>
          <p:cNvSpPr>
            <a:spLocks noGrp="1"/>
          </p:cNvSpPr>
          <p:nvPr>
            <p:ph type="sldNum" sz="quarter" idx="5"/>
          </p:nvPr>
        </p:nvSpPr>
        <p:spPr>
          <a:noFill/>
        </p:spPr>
        <p:txBody>
          <a:bodyPr/>
          <a:lstStyle/>
          <a:p>
            <a:fld id="{A85CBF1E-A163-4463-B9AA-EDD9B59CBF46}" type="slidenum">
              <a:rPr lang="en-GB" smtClean="0">
                <a:latin typeface="Arial" pitchFamily="34" charset="0"/>
                <a:cs typeface="Arial" pitchFamily="34" charset="0"/>
              </a:rPr>
              <a:pPr/>
              <a:t>4</a:t>
            </a:fld>
            <a:endParaRPr lang="en-GB" smtClean="0">
              <a:latin typeface="Arial" pitchFamily="34" charset="0"/>
              <a:cs typeface="Arial" pitchFamily="34" charset="0"/>
            </a:endParaRPr>
          </a:p>
        </p:txBody>
      </p:sp>
    </p:spTree>
    <p:extLst>
      <p:ext uri="{BB962C8B-B14F-4D97-AF65-F5344CB8AC3E}">
        <p14:creationId xmlns:p14="http://schemas.microsoft.com/office/powerpoint/2010/main" val="1513770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99332" name="Slide Number Placeholder 3"/>
          <p:cNvSpPr>
            <a:spLocks noGrp="1"/>
          </p:cNvSpPr>
          <p:nvPr>
            <p:ph type="sldNum" sz="quarter" idx="5"/>
          </p:nvPr>
        </p:nvSpPr>
        <p:spPr>
          <a:noFill/>
        </p:spPr>
        <p:txBody>
          <a:bodyPr/>
          <a:lstStyle/>
          <a:p>
            <a:fld id="{BFE7F853-91BD-4090-A502-EA95246551A6}" type="slidenum">
              <a:rPr lang="en-GB" smtClean="0">
                <a:latin typeface="Arial" pitchFamily="34" charset="0"/>
                <a:cs typeface="Arial" pitchFamily="34" charset="0"/>
              </a:rPr>
              <a:pPr/>
              <a:t>5</a:t>
            </a:fld>
            <a:endParaRPr lang="en-GB" smtClean="0">
              <a:latin typeface="Arial" pitchFamily="34" charset="0"/>
              <a:cs typeface="Arial" pitchFamily="34" charset="0"/>
            </a:endParaRPr>
          </a:p>
        </p:txBody>
      </p:sp>
    </p:spTree>
    <p:extLst>
      <p:ext uri="{BB962C8B-B14F-4D97-AF65-F5344CB8AC3E}">
        <p14:creationId xmlns:p14="http://schemas.microsoft.com/office/powerpoint/2010/main" val="4026079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445095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270AED-0BF5-4AB4-964D-08C92C33944A}" type="datetimeFigureOut">
              <a:rPr lang="es-BO" smtClean="0"/>
              <a:pPr/>
              <a:t>2015-06-08</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D01EC068-000B-4C62-8D32-DB348A4C4124}" type="slidenum">
              <a:rPr lang="es-BO" smtClean="0"/>
              <a:pPr/>
              <a:t>‹Nr.›</a:t>
            </a:fld>
            <a:endParaRPr lang="es-BO"/>
          </a:p>
        </p:txBody>
      </p:sp>
    </p:spTree>
    <p:extLst>
      <p:ext uri="{BB962C8B-B14F-4D97-AF65-F5344CB8AC3E}">
        <p14:creationId xmlns:p14="http://schemas.microsoft.com/office/powerpoint/2010/main" val="118857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270AED-0BF5-4AB4-964D-08C92C33944A}" type="datetimeFigureOut">
              <a:rPr lang="es-BO" smtClean="0"/>
              <a:pPr/>
              <a:t>2015-06-08</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D01EC068-000B-4C62-8D32-DB348A4C4124}" type="slidenum">
              <a:rPr lang="es-BO" smtClean="0"/>
              <a:pPr/>
              <a:t>‹Nr.›</a:t>
            </a:fld>
            <a:endParaRPr lang="es-BO"/>
          </a:p>
        </p:txBody>
      </p:sp>
    </p:spTree>
    <p:extLst>
      <p:ext uri="{BB962C8B-B14F-4D97-AF65-F5344CB8AC3E}">
        <p14:creationId xmlns:p14="http://schemas.microsoft.com/office/powerpoint/2010/main" val="818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270AED-0BF5-4AB4-964D-08C92C33944A}" type="datetimeFigureOut">
              <a:rPr lang="es-BO" smtClean="0"/>
              <a:pPr/>
              <a:t>2015-06-08</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D01EC068-000B-4C62-8D32-DB348A4C4124}" type="slidenum">
              <a:rPr lang="es-BO" smtClean="0"/>
              <a:pPr/>
              <a:t>‹Nr.›</a:t>
            </a:fld>
            <a:endParaRPr lang="es-BO"/>
          </a:p>
        </p:txBody>
      </p:sp>
    </p:spTree>
    <p:extLst>
      <p:ext uri="{BB962C8B-B14F-4D97-AF65-F5344CB8AC3E}">
        <p14:creationId xmlns:p14="http://schemas.microsoft.com/office/powerpoint/2010/main" val="159364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270AED-0BF5-4AB4-964D-08C92C33944A}" type="datetimeFigureOut">
              <a:rPr lang="es-BO" smtClean="0"/>
              <a:pPr/>
              <a:t>2015-06-08</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D01EC068-000B-4C62-8D32-DB348A4C4124}" type="slidenum">
              <a:rPr lang="es-BO" smtClean="0"/>
              <a:pPr/>
              <a:t>‹Nr.›</a:t>
            </a:fld>
            <a:endParaRPr lang="es-BO"/>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93049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270AED-0BF5-4AB4-964D-08C92C33944A}" type="datetimeFigureOut">
              <a:rPr lang="es-BO" smtClean="0"/>
              <a:pPr/>
              <a:t>2015-06-08</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D01EC068-000B-4C62-8D32-DB348A4C4124}" type="slidenum">
              <a:rPr lang="es-BO" smtClean="0"/>
              <a:pPr/>
              <a:t>‹Nr.›</a:t>
            </a:fld>
            <a:endParaRPr lang="es-BO"/>
          </a:p>
        </p:txBody>
      </p:sp>
    </p:spTree>
    <p:extLst>
      <p:ext uri="{BB962C8B-B14F-4D97-AF65-F5344CB8AC3E}">
        <p14:creationId xmlns:p14="http://schemas.microsoft.com/office/powerpoint/2010/main" val="1215896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4270AED-0BF5-4AB4-964D-08C92C33944A}" type="datetimeFigureOut">
              <a:rPr lang="es-BO" smtClean="0"/>
              <a:pPr/>
              <a:t>2015-06-08</a:t>
            </a:fld>
            <a:endParaRPr lang="es-BO"/>
          </a:p>
        </p:txBody>
      </p:sp>
      <p:sp>
        <p:nvSpPr>
          <p:cNvPr id="4"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D01EC068-000B-4C62-8D32-DB348A4C4124}" type="slidenum">
              <a:rPr lang="es-BO" smtClean="0"/>
              <a:pPr/>
              <a:t>‹Nr.›</a:t>
            </a:fld>
            <a:endParaRPr lang="es-BO"/>
          </a:p>
        </p:txBody>
      </p:sp>
    </p:spTree>
    <p:extLst>
      <p:ext uri="{BB962C8B-B14F-4D97-AF65-F5344CB8AC3E}">
        <p14:creationId xmlns:p14="http://schemas.microsoft.com/office/powerpoint/2010/main" val="4001963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4270AED-0BF5-4AB4-964D-08C92C33944A}" type="datetimeFigureOut">
              <a:rPr lang="es-BO" smtClean="0"/>
              <a:pPr/>
              <a:t>2015-06-08</a:t>
            </a:fld>
            <a:endParaRPr lang="es-BO"/>
          </a:p>
        </p:txBody>
      </p:sp>
      <p:sp>
        <p:nvSpPr>
          <p:cNvPr id="4"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D01EC068-000B-4C62-8D32-DB348A4C4124}" type="slidenum">
              <a:rPr lang="es-BO" smtClean="0"/>
              <a:pPr/>
              <a:t>‹Nr.›</a:t>
            </a:fld>
            <a:endParaRPr lang="es-BO"/>
          </a:p>
        </p:txBody>
      </p:sp>
    </p:spTree>
    <p:extLst>
      <p:ext uri="{BB962C8B-B14F-4D97-AF65-F5344CB8AC3E}">
        <p14:creationId xmlns:p14="http://schemas.microsoft.com/office/powerpoint/2010/main" val="477811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270AED-0BF5-4AB4-964D-08C92C33944A}" type="datetimeFigureOut">
              <a:rPr lang="es-BO" smtClean="0"/>
              <a:pPr/>
              <a:t>2015-06-08</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D01EC068-000B-4C62-8D32-DB348A4C4124}" type="slidenum">
              <a:rPr lang="es-BO" smtClean="0"/>
              <a:pPr/>
              <a:t>‹Nr.›</a:t>
            </a:fld>
            <a:endParaRPr lang="es-BO"/>
          </a:p>
        </p:txBody>
      </p:sp>
    </p:spTree>
    <p:extLst>
      <p:ext uri="{BB962C8B-B14F-4D97-AF65-F5344CB8AC3E}">
        <p14:creationId xmlns:p14="http://schemas.microsoft.com/office/powerpoint/2010/main" val="1320453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270AED-0BF5-4AB4-964D-08C92C33944A}" type="datetimeFigureOut">
              <a:rPr lang="es-BO" smtClean="0"/>
              <a:pPr/>
              <a:t>2015-06-08</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D01EC068-000B-4C62-8D32-DB348A4C4124}" type="slidenum">
              <a:rPr lang="es-BO" smtClean="0"/>
              <a:pPr/>
              <a:t>‹Nr.›</a:t>
            </a:fld>
            <a:endParaRPr lang="es-BO"/>
          </a:p>
        </p:txBody>
      </p:sp>
    </p:spTree>
    <p:extLst>
      <p:ext uri="{BB962C8B-B14F-4D97-AF65-F5344CB8AC3E}">
        <p14:creationId xmlns:p14="http://schemas.microsoft.com/office/powerpoint/2010/main" val="1958655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02785" y="765174"/>
            <a:ext cx="9986433" cy="1223964"/>
          </a:xfrm>
        </p:spPr>
        <p:txBody>
          <a:bodyPr/>
          <a:lstStyle>
            <a:lvl1pPr>
              <a:defRPr cap="none" baseline="0">
                <a:solidFill>
                  <a:schemeClr val="tx2"/>
                </a:solidFill>
              </a:defRPr>
            </a:lvl1pPr>
          </a:lstStyle>
          <a:p>
            <a:r>
              <a:rPr lang="en-GB" noProof="0" dirty="0" smtClean="0"/>
              <a:t>CLICK TO ADD TITLE</a:t>
            </a:r>
            <a:endParaRPr lang="en-GB" noProof="0" dirty="0"/>
          </a:p>
        </p:txBody>
      </p:sp>
      <p:sp>
        <p:nvSpPr>
          <p:cNvPr id="12" name="Content Placeholder 11"/>
          <p:cNvSpPr>
            <a:spLocks noGrp="1"/>
          </p:cNvSpPr>
          <p:nvPr>
            <p:ph sz="quarter" idx="13" hasCustomPrompt="1"/>
          </p:nvPr>
        </p:nvSpPr>
        <p:spPr/>
        <p:txBody>
          <a:bodyPr/>
          <a:lstStyle>
            <a:lvl1pPr>
              <a:defRPr cap="none" baseline="0"/>
            </a:lvl1pPr>
            <a:lvl3pPr marL="542925" indent="-209550">
              <a:defRPr/>
            </a:lvl3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pic>
        <p:nvPicPr>
          <p:cNvPr id="17" name="Picture 2" descr="logo_cc"/>
          <p:cNvPicPr>
            <a:picLocks noChangeAspect="1" noChangeArrowheads="1"/>
          </p:cNvPicPr>
          <p:nvPr userDrawn="1"/>
        </p:nvPicPr>
        <p:blipFill>
          <a:blip r:embed="rId2" cstate="screen">
            <a:clrChange>
              <a:clrFrom>
                <a:srgbClr val="FFFFFF"/>
              </a:clrFrom>
              <a:clrTo>
                <a:srgbClr val="FFFFFF">
                  <a:alpha val="0"/>
                </a:srgbClr>
              </a:clrTo>
            </a:clrChange>
          </a:blip>
          <a:srcRect/>
          <a:stretch>
            <a:fillRect/>
          </a:stretch>
        </p:blipFill>
        <p:spPr bwMode="auto">
          <a:xfrm>
            <a:off x="47328" y="6092828"/>
            <a:ext cx="1056117" cy="400445"/>
          </a:xfrm>
          <a:prstGeom prst="rect">
            <a:avLst/>
          </a:prstGeom>
          <a:noFill/>
          <a:ln w="9525">
            <a:noFill/>
            <a:miter lim="800000"/>
            <a:headEnd/>
            <a:tailEnd/>
          </a:ln>
        </p:spPr>
      </p:pic>
      <p:sp>
        <p:nvSpPr>
          <p:cNvPr id="8" name="7 CuadroTexto"/>
          <p:cNvSpPr txBox="1"/>
          <p:nvPr userDrawn="1"/>
        </p:nvSpPr>
        <p:spPr>
          <a:xfrm>
            <a:off x="9334524" y="6507328"/>
            <a:ext cx="2857477" cy="415498"/>
          </a:xfrm>
          <a:prstGeom prst="rect">
            <a:avLst/>
          </a:prstGeom>
          <a:noFill/>
        </p:spPr>
        <p:txBody>
          <a:bodyPr wrap="square" rtlCol="0">
            <a:spAutoFit/>
          </a:bodyPr>
          <a:lstStyle/>
          <a:p>
            <a:pPr>
              <a:defRPr/>
            </a:pPr>
            <a:endParaRPr lang="en-GB" sz="900" dirty="0">
              <a:solidFill>
                <a:prstClr val="white"/>
              </a:solidFill>
            </a:endParaRPr>
          </a:p>
          <a:p>
            <a:endParaRPr lang="en-GB" sz="1200" dirty="0">
              <a:solidFill>
                <a:srgbClr val="323232"/>
              </a:solidFill>
            </a:endParaRPr>
          </a:p>
        </p:txBody>
      </p:sp>
    </p:spTree>
    <p:extLst>
      <p:ext uri="{BB962C8B-B14F-4D97-AF65-F5344CB8AC3E}">
        <p14:creationId xmlns:p14="http://schemas.microsoft.com/office/powerpoint/2010/main" val="3849345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270AED-0BF5-4AB4-964D-08C92C33944A}" type="datetimeFigureOut">
              <a:rPr lang="es-BO" smtClean="0"/>
              <a:pPr/>
              <a:t>2015-06-08</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D01EC068-000B-4C62-8D32-DB348A4C4124}" type="slidenum">
              <a:rPr lang="es-BO" smtClean="0"/>
              <a:pPr/>
              <a:t>‹Nr.›</a:t>
            </a:fld>
            <a:endParaRPr lang="es-BO"/>
          </a:p>
        </p:txBody>
      </p:sp>
    </p:spTree>
    <p:extLst>
      <p:ext uri="{BB962C8B-B14F-4D97-AF65-F5344CB8AC3E}">
        <p14:creationId xmlns:p14="http://schemas.microsoft.com/office/powerpoint/2010/main" val="1714851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270AED-0BF5-4AB4-964D-08C92C33944A}" type="datetimeFigureOut">
              <a:rPr lang="es-BO" smtClean="0"/>
              <a:pPr/>
              <a:t>2015-06-08</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D01EC068-000B-4C62-8D32-DB348A4C4124}" type="slidenum">
              <a:rPr lang="es-BO" smtClean="0"/>
              <a:pPr/>
              <a:t>‹Nr.›</a:t>
            </a:fld>
            <a:endParaRPr lang="es-BO"/>
          </a:p>
        </p:txBody>
      </p:sp>
    </p:spTree>
    <p:extLst>
      <p:ext uri="{BB962C8B-B14F-4D97-AF65-F5344CB8AC3E}">
        <p14:creationId xmlns:p14="http://schemas.microsoft.com/office/powerpoint/2010/main" val="3024650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270AED-0BF5-4AB4-964D-08C92C33944A}" type="datetimeFigureOut">
              <a:rPr lang="es-BO" smtClean="0"/>
              <a:pPr/>
              <a:t>2015-06-08</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D01EC068-000B-4C62-8D32-DB348A4C4124}" type="slidenum">
              <a:rPr lang="es-BO" smtClean="0"/>
              <a:pPr/>
              <a:t>‹Nr.›</a:t>
            </a:fld>
            <a:endParaRPr lang="es-BO"/>
          </a:p>
        </p:txBody>
      </p:sp>
    </p:spTree>
    <p:extLst>
      <p:ext uri="{BB962C8B-B14F-4D97-AF65-F5344CB8AC3E}">
        <p14:creationId xmlns:p14="http://schemas.microsoft.com/office/powerpoint/2010/main" val="2169133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270AED-0BF5-4AB4-964D-08C92C33944A}" type="datetimeFigureOut">
              <a:rPr lang="es-BO" smtClean="0"/>
              <a:pPr/>
              <a:t>2015-06-08</a:t>
            </a:fld>
            <a:endParaRPr lang="es-BO"/>
          </a:p>
        </p:txBody>
      </p:sp>
      <p:sp>
        <p:nvSpPr>
          <p:cNvPr id="8" name="Footer Placeholder 7"/>
          <p:cNvSpPr>
            <a:spLocks noGrp="1"/>
          </p:cNvSpPr>
          <p:nvPr>
            <p:ph type="ftr" sz="quarter" idx="11"/>
          </p:nvPr>
        </p:nvSpPr>
        <p:spPr/>
        <p:txBody>
          <a:bodyPr/>
          <a:lstStyle/>
          <a:p>
            <a:endParaRPr lang="es-BO"/>
          </a:p>
        </p:txBody>
      </p:sp>
      <p:sp>
        <p:nvSpPr>
          <p:cNvPr id="9" name="Slide Number Placeholder 8"/>
          <p:cNvSpPr>
            <a:spLocks noGrp="1"/>
          </p:cNvSpPr>
          <p:nvPr>
            <p:ph type="sldNum" sz="quarter" idx="12"/>
          </p:nvPr>
        </p:nvSpPr>
        <p:spPr/>
        <p:txBody>
          <a:bodyPr/>
          <a:lstStyle/>
          <a:p>
            <a:fld id="{D01EC068-000B-4C62-8D32-DB348A4C4124}" type="slidenum">
              <a:rPr lang="es-BO" smtClean="0"/>
              <a:pPr/>
              <a:t>‹Nr.›</a:t>
            </a:fld>
            <a:endParaRPr lang="es-BO"/>
          </a:p>
        </p:txBody>
      </p:sp>
    </p:spTree>
    <p:extLst>
      <p:ext uri="{BB962C8B-B14F-4D97-AF65-F5344CB8AC3E}">
        <p14:creationId xmlns:p14="http://schemas.microsoft.com/office/powerpoint/2010/main" val="2813278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4270AED-0BF5-4AB4-964D-08C92C33944A}" type="datetimeFigureOut">
              <a:rPr lang="es-BO" smtClean="0"/>
              <a:pPr/>
              <a:t>2015-06-08</a:t>
            </a:fld>
            <a:endParaRPr lang="es-BO"/>
          </a:p>
        </p:txBody>
      </p:sp>
      <p:sp>
        <p:nvSpPr>
          <p:cNvPr id="5" name="Footer Placeholder 3"/>
          <p:cNvSpPr>
            <a:spLocks noGrp="1"/>
          </p:cNvSpPr>
          <p:nvPr>
            <p:ph type="ftr" sz="quarter" idx="11"/>
          </p:nvPr>
        </p:nvSpPr>
        <p:spPr/>
        <p:txBody>
          <a:bodyPr/>
          <a:lstStyle/>
          <a:p>
            <a:endParaRPr lang="es-BO"/>
          </a:p>
        </p:txBody>
      </p:sp>
      <p:sp>
        <p:nvSpPr>
          <p:cNvPr id="6" name="Slide Number Placeholder 4"/>
          <p:cNvSpPr>
            <a:spLocks noGrp="1"/>
          </p:cNvSpPr>
          <p:nvPr>
            <p:ph type="sldNum" sz="quarter" idx="12"/>
          </p:nvPr>
        </p:nvSpPr>
        <p:spPr/>
        <p:txBody>
          <a:bodyPr/>
          <a:lstStyle/>
          <a:p>
            <a:fld id="{D01EC068-000B-4C62-8D32-DB348A4C4124}" type="slidenum">
              <a:rPr lang="es-BO" smtClean="0"/>
              <a:pPr/>
              <a:t>‹Nr.›</a:t>
            </a:fld>
            <a:endParaRPr lang="es-BO"/>
          </a:p>
        </p:txBody>
      </p:sp>
    </p:spTree>
    <p:extLst>
      <p:ext uri="{BB962C8B-B14F-4D97-AF65-F5344CB8AC3E}">
        <p14:creationId xmlns:p14="http://schemas.microsoft.com/office/powerpoint/2010/main" val="1589102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4270AED-0BF5-4AB4-964D-08C92C33944A}" type="datetimeFigureOut">
              <a:rPr lang="es-BO" smtClean="0"/>
              <a:pPr/>
              <a:t>2015-06-08</a:t>
            </a:fld>
            <a:endParaRPr lang="es-BO"/>
          </a:p>
        </p:txBody>
      </p:sp>
      <p:sp>
        <p:nvSpPr>
          <p:cNvPr id="5" name="Footer Placeholder 2"/>
          <p:cNvSpPr>
            <a:spLocks noGrp="1"/>
          </p:cNvSpPr>
          <p:nvPr>
            <p:ph type="ftr" sz="quarter" idx="11"/>
          </p:nvPr>
        </p:nvSpPr>
        <p:spPr/>
        <p:txBody>
          <a:bodyPr/>
          <a:lstStyle/>
          <a:p>
            <a:endParaRPr lang="es-BO"/>
          </a:p>
        </p:txBody>
      </p:sp>
      <p:sp>
        <p:nvSpPr>
          <p:cNvPr id="6" name="Slide Number Placeholder 3"/>
          <p:cNvSpPr>
            <a:spLocks noGrp="1"/>
          </p:cNvSpPr>
          <p:nvPr>
            <p:ph type="sldNum" sz="quarter" idx="12"/>
          </p:nvPr>
        </p:nvSpPr>
        <p:spPr/>
        <p:txBody>
          <a:bodyPr/>
          <a:lstStyle/>
          <a:p>
            <a:fld id="{D01EC068-000B-4C62-8D32-DB348A4C4124}" type="slidenum">
              <a:rPr lang="es-BO" smtClean="0"/>
              <a:pPr/>
              <a:t>‹Nr.›</a:t>
            </a:fld>
            <a:endParaRPr lang="es-BO"/>
          </a:p>
        </p:txBody>
      </p:sp>
    </p:spTree>
    <p:extLst>
      <p:ext uri="{BB962C8B-B14F-4D97-AF65-F5344CB8AC3E}">
        <p14:creationId xmlns:p14="http://schemas.microsoft.com/office/powerpoint/2010/main" val="4168591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54270AED-0BF5-4AB4-964D-08C92C33944A}" type="datetimeFigureOut">
              <a:rPr lang="es-BO" smtClean="0"/>
              <a:pPr/>
              <a:t>2015-06-08</a:t>
            </a:fld>
            <a:endParaRPr lang="es-BO"/>
          </a:p>
        </p:txBody>
      </p:sp>
      <p:sp>
        <p:nvSpPr>
          <p:cNvPr id="5" name="Footer Placeholder 5"/>
          <p:cNvSpPr>
            <a:spLocks noGrp="1"/>
          </p:cNvSpPr>
          <p:nvPr>
            <p:ph type="ftr" sz="quarter" idx="11"/>
          </p:nvPr>
        </p:nvSpPr>
        <p:spPr/>
        <p:txBody>
          <a:bodyPr/>
          <a:lstStyle/>
          <a:p>
            <a:endParaRPr lang="es-BO"/>
          </a:p>
        </p:txBody>
      </p:sp>
      <p:sp>
        <p:nvSpPr>
          <p:cNvPr id="6" name="Slide Number Placeholder 6"/>
          <p:cNvSpPr>
            <a:spLocks noGrp="1"/>
          </p:cNvSpPr>
          <p:nvPr>
            <p:ph type="sldNum" sz="quarter" idx="12"/>
          </p:nvPr>
        </p:nvSpPr>
        <p:spPr/>
        <p:txBody>
          <a:bodyPr/>
          <a:lstStyle/>
          <a:p>
            <a:fld id="{D01EC068-000B-4C62-8D32-DB348A4C4124}" type="slidenum">
              <a:rPr lang="es-BO" smtClean="0"/>
              <a:pPr/>
              <a:t>‹Nr.›</a:t>
            </a:fld>
            <a:endParaRPr lang="es-BO"/>
          </a:p>
        </p:txBody>
      </p:sp>
    </p:spTree>
    <p:extLst>
      <p:ext uri="{BB962C8B-B14F-4D97-AF65-F5344CB8AC3E}">
        <p14:creationId xmlns:p14="http://schemas.microsoft.com/office/powerpoint/2010/main" val="2858361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270AED-0BF5-4AB4-964D-08C92C33944A}" type="datetimeFigureOut">
              <a:rPr lang="es-BO" smtClean="0"/>
              <a:pPr/>
              <a:t>2015-06-08</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D01EC068-000B-4C62-8D32-DB348A4C4124}" type="slidenum">
              <a:rPr lang="es-BO" smtClean="0"/>
              <a:pPr/>
              <a:t>‹Nr.›</a:t>
            </a:fld>
            <a:endParaRPr lang="es-BO"/>
          </a:p>
        </p:txBody>
      </p:sp>
    </p:spTree>
    <p:extLst>
      <p:ext uri="{BB962C8B-B14F-4D97-AF65-F5344CB8AC3E}">
        <p14:creationId xmlns:p14="http://schemas.microsoft.com/office/powerpoint/2010/main" val="191253240"/>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png"/><Relationship Id="rId21" Type="http://schemas.openxmlformats.org/officeDocument/2006/relationships/image" Target="../media/image3.png"/><Relationship Id="rId22" Type="http://schemas.openxmlformats.org/officeDocument/2006/relationships/image" Target="../media/image4.png"/><Relationship Id="rId23"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cstate="screen">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cstate="screen">
            <a:extLst>
              <a:ext uri="{28A0092B-C50C-407E-A947-70E740481C1C}">
                <a14:useLocalDpi xmlns:a14="http://schemas.microsoft.com/office/drawing/2010/main" val="0"/>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cstate="screen">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3" cstate="screen">
            <a:extLst>
              <a:ext uri="{28A0092B-C50C-407E-A947-70E740481C1C}">
                <a14:useLocalDpi xmlns:a14="http://schemas.microsoft.com/office/drawing/2010/main" val="0"/>
              </a:ext>
            </a:extLst>
          </a:blip>
          <a:srcRect/>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4270AED-0BF5-4AB4-964D-08C92C33944A}" type="datetimeFigureOut">
              <a:rPr lang="es-BO" smtClean="0"/>
              <a:pPr/>
              <a:t>2015-06-08</a:t>
            </a:fld>
            <a:endParaRPr lang="es-BO"/>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BO"/>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01EC068-000B-4C62-8D32-DB348A4C4124}" type="slidenum">
              <a:rPr lang="es-BO" smtClean="0"/>
              <a:pPr/>
              <a:t>‹Nr.›</a:t>
            </a:fld>
            <a:endParaRPr lang="es-BO"/>
          </a:p>
        </p:txBody>
      </p:sp>
    </p:spTree>
    <p:extLst>
      <p:ext uri="{BB962C8B-B14F-4D97-AF65-F5344CB8AC3E}">
        <p14:creationId xmlns:p14="http://schemas.microsoft.com/office/powerpoint/2010/main" val="137872155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hyperlink" Target="mailto:cemirandal@gmail.com" TargetMode="External"/><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0.xml.rels><?xml version="1.0" encoding="UTF-8" standalone="yes"?>
<Relationships xmlns="http://schemas.openxmlformats.org/package/2006/relationships"><Relationship Id="rId11" Type="http://schemas.openxmlformats.org/officeDocument/2006/relationships/image" Target="../media/image49.emf"/><Relationship Id="rId12" Type="http://schemas.openxmlformats.org/officeDocument/2006/relationships/image" Target="../media/image50.emf"/><Relationship Id="rId13" Type="http://schemas.openxmlformats.org/officeDocument/2006/relationships/image" Target="../media/image51.emf"/><Relationship Id="rId14" Type="http://schemas.openxmlformats.org/officeDocument/2006/relationships/image" Target="../media/image52.jpeg"/><Relationship Id="rId1" Type="http://schemas.openxmlformats.org/officeDocument/2006/relationships/slideLayout" Target="../slideLayouts/slideLayout2.xml"/><Relationship Id="rId2" Type="http://schemas.openxmlformats.org/officeDocument/2006/relationships/image" Target="../media/image40.jpeg"/><Relationship Id="rId3" Type="http://schemas.openxmlformats.org/officeDocument/2006/relationships/image" Target="../media/image41.emf"/><Relationship Id="rId4" Type="http://schemas.openxmlformats.org/officeDocument/2006/relationships/image" Target="../media/image42.emf"/><Relationship Id="rId5" Type="http://schemas.openxmlformats.org/officeDocument/2006/relationships/image" Target="../media/image43.emf"/><Relationship Id="rId6" Type="http://schemas.openxmlformats.org/officeDocument/2006/relationships/image" Target="../media/image44.emf"/><Relationship Id="rId7" Type="http://schemas.openxmlformats.org/officeDocument/2006/relationships/image" Target="../media/image45.emf"/><Relationship Id="rId8" Type="http://schemas.openxmlformats.org/officeDocument/2006/relationships/image" Target="../media/image46.emf"/><Relationship Id="rId9" Type="http://schemas.openxmlformats.org/officeDocument/2006/relationships/image" Target="../media/image47.emf"/><Relationship Id="rId10" Type="http://schemas.openxmlformats.org/officeDocument/2006/relationships/image" Target="../media/image48.emf"/></Relationships>
</file>

<file path=ppt/slides/_rels/slide11.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jpeg"/><Relationship Id="rId5" Type="http://schemas.openxmlformats.org/officeDocument/2006/relationships/image" Target="../media/image56.jpeg"/><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emf"/><Relationship Id="rId3" Type="http://schemas.openxmlformats.org/officeDocument/2006/relationships/image" Target="../media/image58.jpeg"/></Relationships>
</file>

<file path=ppt/slides/_rels/slide13.xml.rels><?xml version="1.0" encoding="UTF-8" standalone="yes"?>
<Relationships xmlns="http://schemas.openxmlformats.org/package/2006/relationships"><Relationship Id="rId3" Type="http://schemas.openxmlformats.org/officeDocument/2006/relationships/image" Target="../media/image60.emf"/><Relationship Id="rId4" Type="http://schemas.openxmlformats.org/officeDocument/2006/relationships/image" Target="../media/image61.jpeg"/><Relationship Id="rId1" Type="http://schemas.openxmlformats.org/officeDocument/2006/relationships/slideLayout" Target="../slideLayouts/slideLayout2.xml"/><Relationship Id="rId2" Type="http://schemas.openxmlformats.org/officeDocument/2006/relationships/image" Target="../media/image59.jpeg"/></Relationships>
</file>

<file path=ppt/slides/_rels/slide14.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1" Type="http://schemas.openxmlformats.org/officeDocument/2006/relationships/slideLayout" Target="../slideLayouts/slideLayout18.xml"/><Relationship Id="rId2" Type="http://schemas.openxmlformats.org/officeDocument/2006/relationships/image" Target="../media/image62.jpeg"/></Relationships>
</file>

<file path=ppt/slides/_rels/slide15.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image" Target="../media/image67.jpeg"/><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16.xml.rels><?xml version="1.0" encoding="UTF-8" standalone="yes"?>
<Relationships xmlns="http://schemas.openxmlformats.org/package/2006/relationships"><Relationship Id="rId13" Type="http://schemas.openxmlformats.org/officeDocument/2006/relationships/image" Target="../media/image76.jpeg"/><Relationship Id="rId14" Type="http://schemas.openxmlformats.org/officeDocument/2006/relationships/image" Target="../media/image77.jpeg"/><Relationship Id="rId15" Type="http://schemas.openxmlformats.org/officeDocument/2006/relationships/image" Target="../media/image78.jpeg"/><Relationship Id="rId16" Type="http://schemas.openxmlformats.org/officeDocument/2006/relationships/image" Target="../media/image79.jpeg"/><Relationship Id="rId17" Type="http://schemas.openxmlformats.org/officeDocument/2006/relationships/image" Target="../media/image80.png"/><Relationship Id="rId18" Type="http://schemas.openxmlformats.org/officeDocument/2006/relationships/image" Target="../media/image81.jpeg"/><Relationship Id="rId19" Type="http://schemas.openxmlformats.org/officeDocument/2006/relationships/image" Target="../media/image82.jpeg"/><Relationship Id="rId63" Type="http://schemas.openxmlformats.org/officeDocument/2006/relationships/image" Target="../media/image126.jpeg"/><Relationship Id="rId64" Type="http://schemas.openxmlformats.org/officeDocument/2006/relationships/image" Target="../media/image127.png"/><Relationship Id="rId65" Type="http://schemas.openxmlformats.org/officeDocument/2006/relationships/image" Target="../media/image128.png"/><Relationship Id="rId66" Type="http://schemas.openxmlformats.org/officeDocument/2006/relationships/image" Target="../media/image129.jpeg"/><Relationship Id="rId67" Type="http://schemas.openxmlformats.org/officeDocument/2006/relationships/image" Target="../media/image130.jpeg"/><Relationship Id="rId68" Type="http://schemas.openxmlformats.org/officeDocument/2006/relationships/image" Target="../media/image131.jpeg"/><Relationship Id="rId69" Type="http://schemas.openxmlformats.org/officeDocument/2006/relationships/image" Target="../media/image132.jpeg"/><Relationship Id="rId50" Type="http://schemas.openxmlformats.org/officeDocument/2006/relationships/image" Target="../media/image113.jpeg"/><Relationship Id="rId51" Type="http://schemas.openxmlformats.org/officeDocument/2006/relationships/image" Target="../media/image114.png"/><Relationship Id="rId52" Type="http://schemas.openxmlformats.org/officeDocument/2006/relationships/image" Target="../media/image115.jpeg"/><Relationship Id="rId53" Type="http://schemas.openxmlformats.org/officeDocument/2006/relationships/image" Target="../media/image116.png"/><Relationship Id="rId54" Type="http://schemas.openxmlformats.org/officeDocument/2006/relationships/image" Target="../media/image117.jpeg"/><Relationship Id="rId55" Type="http://schemas.openxmlformats.org/officeDocument/2006/relationships/image" Target="../media/image118.jpeg"/><Relationship Id="rId56" Type="http://schemas.openxmlformats.org/officeDocument/2006/relationships/image" Target="../media/image119.jpeg"/><Relationship Id="rId57" Type="http://schemas.openxmlformats.org/officeDocument/2006/relationships/image" Target="../media/image120.png"/><Relationship Id="rId58" Type="http://schemas.openxmlformats.org/officeDocument/2006/relationships/image" Target="../media/image121.png"/><Relationship Id="rId59" Type="http://schemas.openxmlformats.org/officeDocument/2006/relationships/image" Target="../media/image122.jpeg"/><Relationship Id="rId40" Type="http://schemas.openxmlformats.org/officeDocument/2006/relationships/image" Target="../media/image103.jpeg"/><Relationship Id="rId41" Type="http://schemas.openxmlformats.org/officeDocument/2006/relationships/image" Target="../media/image104.png"/><Relationship Id="rId42" Type="http://schemas.openxmlformats.org/officeDocument/2006/relationships/image" Target="../media/image105.jpeg"/><Relationship Id="rId43" Type="http://schemas.openxmlformats.org/officeDocument/2006/relationships/image" Target="../media/image106.jpeg"/><Relationship Id="rId44" Type="http://schemas.openxmlformats.org/officeDocument/2006/relationships/image" Target="../media/image107.jpeg"/><Relationship Id="rId45" Type="http://schemas.openxmlformats.org/officeDocument/2006/relationships/image" Target="../media/image108.png"/><Relationship Id="rId46" Type="http://schemas.openxmlformats.org/officeDocument/2006/relationships/image" Target="../media/image109.jpeg"/><Relationship Id="rId47" Type="http://schemas.openxmlformats.org/officeDocument/2006/relationships/image" Target="../media/image110.jpeg"/><Relationship Id="rId48" Type="http://schemas.openxmlformats.org/officeDocument/2006/relationships/image" Target="../media/image111.jpeg"/><Relationship Id="rId49" Type="http://schemas.openxmlformats.org/officeDocument/2006/relationships/image" Target="../media/image112.jpeg"/><Relationship Id="rId1" Type="http://schemas.openxmlformats.org/officeDocument/2006/relationships/tags" Target="../tags/tag3.xml"/><Relationship Id="rId2" Type="http://schemas.openxmlformats.org/officeDocument/2006/relationships/slideLayout" Target="../slideLayouts/slideLayout7.xml"/><Relationship Id="rId3" Type="http://schemas.openxmlformats.org/officeDocument/2006/relationships/notesSlide" Target="../notesSlides/notesSlide4.xml"/><Relationship Id="rId4" Type="http://schemas.openxmlformats.org/officeDocument/2006/relationships/hyperlink" Target="http://www.iccaconsortium/" TargetMode="External"/><Relationship Id="rId5" Type="http://schemas.openxmlformats.org/officeDocument/2006/relationships/image" Target="../media/image68.jpeg"/><Relationship Id="rId6" Type="http://schemas.openxmlformats.org/officeDocument/2006/relationships/image" Target="../media/image69.png"/><Relationship Id="rId7" Type="http://schemas.openxmlformats.org/officeDocument/2006/relationships/image" Target="../media/image70.jpeg"/><Relationship Id="rId8" Type="http://schemas.openxmlformats.org/officeDocument/2006/relationships/image" Target="../media/image71.jpeg"/><Relationship Id="rId9" Type="http://schemas.openxmlformats.org/officeDocument/2006/relationships/image" Target="../media/image72.jpeg"/><Relationship Id="rId30" Type="http://schemas.openxmlformats.org/officeDocument/2006/relationships/image" Target="../media/image93.jpeg"/><Relationship Id="rId31" Type="http://schemas.openxmlformats.org/officeDocument/2006/relationships/image" Target="../media/image94.png"/><Relationship Id="rId32" Type="http://schemas.openxmlformats.org/officeDocument/2006/relationships/image" Target="../media/image95.png"/><Relationship Id="rId33" Type="http://schemas.openxmlformats.org/officeDocument/2006/relationships/image" Target="../media/image96.jpeg"/><Relationship Id="rId34" Type="http://schemas.openxmlformats.org/officeDocument/2006/relationships/image" Target="../media/image97.jpeg"/><Relationship Id="rId35" Type="http://schemas.openxmlformats.org/officeDocument/2006/relationships/image" Target="../media/image98.jpeg"/><Relationship Id="rId36" Type="http://schemas.openxmlformats.org/officeDocument/2006/relationships/image" Target="../media/image99.jpeg"/><Relationship Id="rId37" Type="http://schemas.openxmlformats.org/officeDocument/2006/relationships/image" Target="../media/image100.jpeg"/><Relationship Id="rId38" Type="http://schemas.openxmlformats.org/officeDocument/2006/relationships/image" Target="../media/image101.jpeg"/><Relationship Id="rId39" Type="http://schemas.openxmlformats.org/officeDocument/2006/relationships/image" Target="../media/image102.jpeg"/><Relationship Id="rId70" Type="http://schemas.openxmlformats.org/officeDocument/2006/relationships/image" Target="../media/image133.png"/><Relationship Id="rId71" Type="http://schemas.openxmlformats.org/officeDocument/2006/relationships/image" Target="../media/image134.png"/><Relationship Id="rId72" Type="http://schemas.openxmlformats.org/officeDocument/2006/relationships/image" Target="../media/image135.png"/><Relationship Id="rId20" Type="http://schemas.openxmlformats.org/officeDocument/2006/relationships/image" Target="../media/image83.jpeg"/><Relationship Id="rId21" Type="http://schemas.openxmlformats.org/officeDocument/2006/relationships/image" Target="../media/image84.jpeg"/><Relationship Id="rId22" Type="http://schemas.openxmlformats.org/officeDocument/2006/relationships/image" Target="../media/image85.jpeg"/><Relationship Id="rId23" Type="http://schemas.openxmlformats.org/officeDocument/2006/relationships/image" Target="../media/image86.jpeg"/><Relationship Id="rId24" Type="http://schemas.openxmlformats.org/officeDocument/2006/relationships/image" Target="../media/image87.jpeg"/><Relationship Id="rId25" Type="http://schemas.openxmlformats.org/officeDocument/2006/relationships/image" Target="../media/image88.jpeg"/><Relationship Id="rId26" Type="http://schemas.openxmlformats.org/officeDocument/2006/relationships/image" Target="../media/image89.png"/><Relationship Id="rId27" Type="http://schemas.openxmlformats.org/officeDocument/2006/relationships/image" Target="../media/image90.jpeg"/><Relationship Id="rId28" Type="http://schemas.openxmlformats.org/officeDocument/2006/relationships/image" Target="../media/image91.jpeg"/><Relationship Id="rId29" Type="http://schemas.openxmlformats.org/officeDocument/2006/relationships/image" Target="../media/image92.jpeg"/><Relationship Id="rId73" Type="http://schemas.openxmlformats.org/officeDocument/2006/relationships/image" Target="../media/image136.jpeg"/><Relationship Id="rId74" Type="http://schemas.openxmlformats.org/officeDocument/2006/relationships/image" Target="../media/image137.jpeg"/><Relationship Id="rId75" Type="http://schemas.openxmlformats.org/officeDocument/2006/relationships/image" Target="../media/image138.jpeg"/><Relationship Id="rId76" Type="http://schemas.openxmlformats.org/officeDocument/2006/relationships/image" Target="../media/image139.jpeg"/><Relationship Id="rId60" Type="http://schemas.openxmlformats.org/officeDocument/2006/relationships/image" Target="../media/image123.jpeg"/><Relationship Id="rId61" Type="http://schemas.openxmlformats.org/officeDocument/2006/relationships/image" Target="../media/image124.jpeg"/><Relationship Id="rId62" Type="http://schemas.openxmlformats.org/officeDocument/2006/relationships/image" Target="../media/image125.png"/><Relationship Id="rId10" Type="http://schemas.openxmlformats.org/officeDocument/2006/relationships/image" Target="../media/image73.jpeg"/><Relationship Id="rId11" Type="http://schemas.openxmlformats.org/officeDocument/2006/relationships/image" Target="../media/image74.jpeg"/><Relationship Id="rId12" Type="http://schemas.openxmlformats.org/officeDocument/2006/relationships/image" Target="../media/image7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png"/><Relationship Id="rId6" Type="http://schemas.openxmlformats.org/officeDocument/2006/relationships/image" Target="../media/image19.jpeg"/><Relationship Id="rId7" Type="http://schemas.openxmlformats.org/officeDocument/2006/relationships/image" Target="../media/image20.jpeg"/><Relationship Id="rId8"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22.jpeg"/><Relationship Id="rId5" Type="http://schemas.openxmlformats.org/officeDocument/2006/relationships/image" Target="../media/image23.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5" Type="http://schemas.openxmlformats.org/officeDocument/2006/relationships/image" Target="../media/image27.jpeg"/><Relationship Id="rId1" Type="http://schemas.openxmlformats.org/officeDocument/2006/relationships/slideLayout" Target="../slideLayouts/slideLayout13.xml"/><Relationship Id="rId2" Type="http://schemas.openxmlformats.org/officeDocument/2006/relationships/image" Target="../media/image24.gif"/></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6"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emf"/><Relationship Id="rId3"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26553" y="3228135"/>
            <a:ext cx="7980967" cy="3789369"/>
          </a:xfrm>
        </p:spPr>
        <p:txBody>
          <a:bodyPr/>
          <a:lstStyle/>
          <a:p>
            <a:r>
              <a:rPr lang="en-US" sz="3200" b="1" dirty="0" smtClean="0">
                <a:solidFill>
                  <a:schemeClr val="accent1">
                    <a:lumMod val="20000"/>
                    <a:lumOff val="80000"/>
                  </a:schemeClr>
                </a:solidFill>
              </a:rPr>
              <a:t>Methods and tools </a:t>
            </a:r>
            <a:r>
              <a:rPr lang="en-US" sz="3200" b="1" dirty="0">
                <a:solidFill>
                  <a:schemeClr val="accent1">
                    <a:lumMod val="20000"/>
                    <a:lumOff val="80000"/>
                  </a:schemeClr>
                </a:solidFill>
              </a:rPr>
              <a:t>used by ICCA Consortium for documenting and visualizing indigenous peoples and local communities contribution to biodiversity conservation by their collective action in </a:t>
            </a:r>
            <a:r>
              <a:rPr lang="en-US" sz="3200" b="1" dirty="0" smtClean="0">
                <a:solidFill>
                  <a:schemeClr val="accent1">
                    <a:lumMod val="20000"/>
                    <a:lumOff val="80000"/>
                  </a:schemeClr>
                </a:solidFill>
              </a:rPr>
              <a:t>territories and areas conserved by indigenous peoples and local communities (</a:t>
            </a:r>
            <a:r>
              <a:rPr lang="en-US" sz="3200" b="1" dirty="0">
                <a:solidFill>
                  <a:schemeClr val="accent1">
                    <a:lumMod val="20000"/>
                    <a:lumOff val="80000"/>
                  </a:schemeClr>
                </a:solidFill>
              </a:rPr>
              <a:t>ICCAs</a:t>
            </a:r>
            <a:r>
              <a:rPr lang="en-US" sz="3200" b="1" dirty="0" smtClean="0">
                <a:solidFill>
                  <a:schemeClr val="accent1">
                    <a:lumMod val="20000"/>
                    <a:lumOff val="80000"/>
                  </a:schemeClr>
                </a:solidFill>
              </a:rPr>
              <a:t>)</a:t>
            </a:r>
            <a:br>
              <a:rPr lang="en-US" sz="3200" b="1" dirty="0" smtClean="0">
                <a:solidFill>
                  <a:schemeClr val="accent1">
                    <a:lumMod val="20000"/>
                    <a:lumOff val="80000"/>
                  </a:schemeClr>
                </a:solidFill>
              </a:rPr>
            </a:br>
            <a:r>
              <a:rPr lang="en-US" sz="3200" b="1" dirty="0">
                <a:solidFill>
                  <a:schemeClr val="accent1">
                    <a:lumMod val="20000"/>
                    <a:lumOff val="80000"/>
                  </a:schemeClr>
                </a:solidFill>
              </a:rPr>
              <a:t/>
            </a:r>
            <a:br>
              <a:rPr lang="en-US" sz="3200" b="1" dirty="0">
                <a:solidFill>
                  <a:schemeClr val="accent1">
                    <a:lumMod val="20000"/>
                    <a:lumOff val="80000"/>
                  </a:schemeClr>
                </a:solidFill>
              </a:rPr>
            </a:br>
            <a:endParaRPr lang="es-BO" sz="3200" b="1" dirty="0">
              <a:solidFill>
                <a:schemeClr val="accent1">
                  <a:lumMod val="20000"/>
                  <a:lumOff val="80000"/>
                </a:schemeClr>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32605" y="4934050"/>
            <a:ext cx="2548128" cy="1627632"/>
          </a:xfrm>
          <a:prstGeom prst="rect">
            <a:avLst/>
          </a:prstGeom>
        </p:spPr>
      </p:pic>
      <p:sp>
        <p:nvSpPr>
          <p:cNvPr id="5" name="Rectangle 4"/>
          <p:cNvSpPr/>
          <p:nvPr/>
        </p:nvSpPr>
        <p:spPr>
          <a:xfrm>
            <a:off x="581805" y="0"/>
            <a:ext cx="8675066" cy="2000548"/>
          </a:xfrm>
          <a:prstGeom prst="rect">
            <a:avLst/>
          </a:prstGeom>
        </p:spPr>
        <p:txBody>
          <a:bodyPr wrap="square">
            <a:spAutoFit/>
          </a:bodyPr>
          <a:lstStyle/>
          <a:p>
            <a:pPr algn="ctr">
              <a:spcAft>
                <a:spcPts val="0"/>
              </a:spcAft>
            </a:pPr>
            <a:r>
              <a:rPr lang="en-GB" sz="2800" b="1" dirty="0">
                <a:solidFill>
                  <a:srgbClr val="00B0F0"/>
                </a:solidFill>
                <a:latin typeface="Calibri" panose="020F0502020204030204" pitchFamily="34" charset="0"/>
                <a:ea typeface="Times New Roman" panose="02020603050405020304" pitchFamily="18" charset="0"/>
                <a:cs typeface="Times New Roman" panose="02020603050405020304" pitchFamily="18" charset="0"/>
              </a:rPr>
              <a:t>Dialogue Workshop on Assessment of Collective Action of Indigenous Peoples and Local Communities in Biodiversity Conservation and Resource Mobilization </a:t>
            </a:r>
            <a:endParaRPr lang="es-BO" dirty="0">
              <a:solidFill>
                <a:srgbClr val="00B0F0"/>
              </a:solidFill>
              <a:latin typeface="Cambria" panose="02040503050406030204" pitchFamily="18" charset="0"/>
              <a:ea typeface="Times New Roman" panose="02020603050405020304" pitchFamily="18" charset="0"/>
              <a:cs typeface="Times New Roman" panose="02020603050405020304" pitchFamily="18" charset="0"/>
            </a:endParaRPr>
          </a:p>
          <a:p>
            <a:pPr algn="ctr">
              <a:spcAft>
                <a:spcPts val="0"/>
              </a:spcAft>
            </a:pPr>
            <a:r>
              <a:rPr lang="en-GB" dirty="0">
                <a:solidFill>
                  <a:srgbClr val="00B0F0"/>
                </a:solidFill>
                <a:latin typeface="Calibri" panose="020F0502020204030204" pitchFamily="34" charset="0"/>
                <a:ea typeface="Times New Roman" panose="02020603050405020304" pitchFamily="18" charset="0"/>
                <a:cs typeface="Times New Roman" panose="02020603050405020304" pitchFamily="18" charset="0"/>
              </a:rPr>
              <a:t>11-13 June </a:t>
            </a:r>
            <a:r>
              <a:rPr lang="en-GB" dirty="0" smtClean="0">
                <a:solidFill>
                  <a:srgbClr val="00B0F0"/>
                </a:solidFill>
                <a:latin typeface="Calibri" panose="020F0502020204030204" pitchFamily="34" charset="0"/>
                <a:ea typeface="Times New Roman" panose="02020603050405020304" pitchFamily="18" charset="0"/>
                <a:cs typeface="Times New Roman" panose="02020603050405020304" pitchFamily="18" charset="0"/>
              </a:rPr>
              <a:t>2015</a:t>
            </a:r>
            <a:r>
              <a:rPr lang="es-BO" dirty="0" smtClean="0">
                <a:solidFill>
                  <a:srgbClr val="00B0F0"/>
                </a:solidFill>
                <a:latin typeface="Cambria" panose="02040503050406030204" pitchFamily="18" charset="0"/>
                <a:ea typeface="Times New Roman" panose="02020603050405020304" pitchFamily="18" charset="0"/>
                <a:cs typeface="Times New Roman" panose="02020603050405020304" pitchFamily="18" charset="0"/>
              </a:rPr>
              <a:t>  </a:t>
            </a:r>
            <a:r>
              <a:rPr lang="en-GB" dirty="0" err="1" smtClean="0">
                <a:solidFill>
                  <a:srgbClr val="00B0F0"/>
                </a:solidFill>
                <a:latin typeface="Calibri" panose="020F0502020204030204" pitchFamily="34" charset="0"/>
                <a:ea typeface="Times New Roman" panose="02020603050405020304" pitchFamily="18" charset="0"/>
                <a:cs typeface="Times New Roman" panose="02020603050405020304" pitchFamily="18" charset="0"/>
              </a:rPr>
              <a:t>Panajachel</a:t>
            </a:r>
            <a:r>
              <a:rPr lang="en-GB" dirty="0">
                <a:solidFill>
                  <a:srgbClr val="00B0F0"/>
                </a:solidFill>
                <a:latin typeface="Calibri" panose="020F0502020204030204" pitchFamily="34" charset="0"/>
                <a:ea typeface="Times New Roman" panose="02020603050405020304" pitchFamily="18" charset="0"/>
                <a:cs typeface="Times New Roman" panose="02020603050405020304" pitchFamily="18" charset="0"/>
              </a:rPr>
              <a:t>, Guatemala </a:t>
            </a:r>
            <a:endParaRPr lang="es-BO" dirty="0">
              <a:solidFill>
                <a:srgbClr val="00B0F0"/>
              </a:solidFill>
              <a:latin typeface="Cambria" panose="02040503050406030204" pitchFamily="18" charset="0"/>
              <a:ea typeface="Times New Roman" panose="02020603050405020304" pitchFamily="18" charset="0"/>
              <a:cs typeface="Times New Roman" panose="02020603050405020304" pitchFamily="18" charset="0"/>
            </a:endParaRPr>
          </a:p>
          <a:p>
            <a:pPr algn="ctr">
              <a:spcAft>
                <a:spcPts val="0"/>
              </a:spcAft>
            </a:pPr>
            <a:r>
              <a:rPr lang="en-GB" dirty="0">
                <a:solidFill>
                  <a:srgbClr val="00B0F0"/>
                </a:solidFill>
                <a:latin typeface="Calibri" panose="020F0502020204030204" pitchFamily="34" charset="0"/>
                <a:ea typeface="Times New Roman" panose="02020603050405020304" pitchFamily="18" charset="0"/>
                <a:cs typeface="Times New Roman" panose="02020603050405020304" pitchFamily="18" charset="0"/>
              </a:rPr>
              <a:t>Conveners: </a:t>
            </a:r>
            <a:r>
              <a:rPr lang="es-BO" dirty="0" smtClean="0">
                <a:solidFill>
                  <a:srgbClr val="00B0F0"/>
                </a:solidFill>
                <a:latin typeface="Cambria" panose="02040503050406030204" pitchFamily="18" charset="0"/>
                <a:ea typeface="Times New Roman" panose="02020603050405020304" pitchFamily="18" charset="0"/>
                <a:cs typeface="Times New Roman" panose="02020603050405020304" pitchFamily="18" charset="0"/>
              </a:rPr>
              <a:t>   </a:t>
            </a:r>
            <a:r>
              <a:rPr lang="en-GB" dirty="0" smtClean="0">
                <a:solidFill>
                  <a:srgbClr val="00B0F0"/>
                </a:solidFill>
                <a:latin typeface="Calibri" panose="020F0502020204030204" pitchFamily="34" charset="0"/>
                <a:ea typeface="Times New Roman" panose="02020603050405020304" pitchFamily="18" charset="0"/>
                <a:cs typeface="Times New Roman" panose="02020603050405020304" pitchFamily="18" charset="0"/>
              </a:rPr>
              <a:t>Government </a:t>
            </a:r>
            <a:r>
              <a:rPr lang="en-GB" dirty="0">
                <a:solidFill>
                  <a:srgbClr val="00B0F0"/>
                </a:solidFill>
                <a:latin typeface="Calibri" panose="020F0502020204030204" pitchFamily="34" charset="0"/>
                <a:ea typeface="Times New Roman" panose="02020603050405020304" pitchFamily="18" charset="0"/>
                <a:cs typeface="Times New Roman" panose="02020603050405020304" pitchFamily="18" charset="0"/>
              </a:rPr>
              <a:t>of Guatemala and the CBD Secretariat</a:t>
            </a:r>
            <a:endParaRPr lang="es-BO" sz="2800" dirty="0">
              <a:solidFill>
                <a:srgbClr val="00B0F0"/>
              </a:solidFill>
            </a:endParaRPr>
          </a:p>
        </p:txBody>
      </p:sp>
      <p:pic>
        <p:nvPicPr>
          <p:cNvPr id="7" name="Picture 4" descr="D:\GBF PICTURES\MISSIONS\GUINEA BISSAU\GUINEA BISSAU OCT 2002\DSCN0185.JPG"/>
          <p:cNvPicPr>
            <a:picLocks noChangeAspect="1" noChangeArrowheads="1"/>
          </p:cNvPicPr>
          <p:nvPr/>
        </p:nvPicPr>
        <p:blipFill>
          <a:blip r:embed="rId3" cstate="screen"/>
          <a:srcRect/>
          <a:stretch>
            <a:fillRect/>
          </a:stretch>
        </p:blipFill>
        <p:spPr bwMode="auto">
          <a:xfrm>
            <a:off x="191892" y="2296159"/>
            <a:ext cx="3388007" cy="2540001"/>
          </a:xfrm>
          <a:prstGeom prst="rect">
            <a:avLst/>
          </a:prstGeom>
          <a:noFill/>
          <a:ln w="9525">
            <a:noFill/>
            <a:miter lim="800000"/>
            <a:headEnd/>
            <a:tailEnd/>
          </a:ln>
        </p:spPr>
      </p:pic>
      <p:sp>
        <p:nvSpPr>
          <p:cNvPr id="8" name="Rectangle 7"/>
          <p:cNvSpPr/>
          <p:nvPr/>
        </p:nvSpPr>
        <p:spPr>
          <a:xfrm>
            <a:off x="3434742" y="6333046"/>
            <a:ext cx="8675066" cy="369332"/>
          </a:xfrm>
          <a:prstGeom prst="rect">
            <a:avLst/>
          </a:prstGeom>
        </p:spPr>
        <p:txBody>
          <a:bodyPr wrap="square">
            <a:spAutoFit/>
          </a:bodyPr>
          <a:lstStyle/>
          <a:p>
            <a:pPr algn="r">
              <a:spcAft>
                <a:spcPts val="0"/>
              </a:spcAft>
            </a:pPr>
            <a:r>
              <a:rPr lang="it-CH" b="1" dirty="0" smtClean="0">
                <a:solidFill>
                  <a:srgbClr val="00B0F0"/>
                </a:solidFill>
                <a:latin typeface="Calibri" panose="020F0502020204030204" pitchFamily="34" charset="0"/>
                <a:ea typeface="Times New Roman" panose="02020603050405020304" pitchFamily="18" charset="0"/>
                <a:cs typeface="Times New Roman" panose="02020603050405020304" pitchFamily="18" charset="0"/>
              </a:rPr>
              <a:t>Carmen Miranda, Regional Coordinator of the ICCA Consortium  </a:t>
            </a:r>
            <a:r>
              <a:rPr lang="it-CH" b="1" dirty="0" smtClean="0">
                <a:solidFill>
                  <a:srgbClr val="00B0F0"/>
                </a:solidFill>
                <a:latin typeface="Calibri" panose="020F0502020204030204" pitchFamily="34" charset="0"/>
                <a:ea typeface="Times New Roman" panose="02020603050405020304" pitchFamily="18" charset="0"/>
                <a:cs typeface="Times New Roman" panose="02020603050405020304" pitchFamily="18" charset="0"/>
                <a:hlinkClick r:id="rId4"/>
              </a:rPr>
              <a:t>cemirandal@gmail.com</a:t>
            </a:r>
            <a:r>
              <a:rPr lang="it-CH" b="1" dirty="0" smtClean="0">
                <a:solidFill>
                  <a:srgbClr val="00B0F0"/>
                </a:solidFill>
                <a:latin typeface="Calibri" panose="020F0502020204030204" pitchFamily="34" charset="0"/>
                <a:ea typeface="Times New Roman" panose="02020603050405020304" pitchFamily="18" charset="0"/>
                <a:cs typeface="Times New Roman" panose="02020603050405020304" pitchFamily="18" charset="0"/>
              </a:rPr>
              <a:t>  </a:t>
            </a:r>
            <a:endParaRPr lang="es-BO" dirty="0">
              <a:solidFill>
                <a:srgbClr val="00B0F0"/>
              </a:solidFill>
            </a:endParaRPr>
          </a:p>
        </p:txBody>
      </p:sp>
    </p:spTree>
    <p:extLst>
      <p:ext uri="{BB962C8B-B14F-4D97-AF65-F5344CB8AC3E}">
        <p14:creationId xmlns:p14="http://schemas.microsoft.com/office/powerpoint/2010/main" val="7088182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bunyau photo trainging session"/>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782560" y="2050598"/>
            <a:ext cx="2438400" cy="15327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screen"/>
          <a:stretch>
            <a:fillRect/>
          </a:stretch>
        </p:blipFill>
        <p:spPr>
          <a:xfrm>
            <a:off x="41096" y="2217214"/>
            <a:ext cx="2808750" cy="1959400"/>
          </a:xfrm>
          <a:prstGeom prst="rect">
            <a:avLst/>
          </a:prstGeom>
        </p:spPr>
      </p:pic>
      <p:pic>
        <p:nvPicPr>
          <p:cNvPr id="8" name="Picture 7"/>
          <p:cNvPicPr>
            <a:picLocks noChangeAspect="1"/>
          </p:cNvPicPr>
          <p:nvPr/>
        </p:nvPicPr>
        <p:blipFill>
          <a:blip r:embed="rId4" cstate="screen"/>
          <a:stretch>
            <a:fillRect/>
          </a:stretch>
        </p:blipFill>
        <p:spPr>
          <a:xfrm>
            <a:off x="327172" y="2849695"/>
            <a:ext cx="2808750" cy="1959400"/>
          </a:xfrm>
          <a:prstGeom prst="rect">
            <a:avLst/>
          </a:prstGeom>
        </p:spPr>
      </p:pic>
      <p:pic>
        <p:nvPicPr>
          <p:cNvPr id="9" name="Picture 8"/>
          <p:cNvPicPr>
            <a:picLocks noChangeAspect="1"/>
          </p:cNvPicPr>
          <p:nvPr/>
        </p:nvPicPr>
        <p:blipFill>
          <a:blip r:embed="rId5" cstate="screen"/>
          <a:stretch>
            <a:fillRect/>
          </a:stretch>
        </p:blipFill>
        <p:spPr>
          <a:xfrm>
            <a:off x="730818" y="3242827"/>
            <a:ext cx="2808750" cy="1959400"/>
          </a:xfrm>
          <a:prstGeom prst="rect">
            <a:avLst/>
          </a:prstGeom>
        </p:spPr>
      </p:pic>
      <p:pic>
        <p:nvPicPr>
          <p:cNvPr id="10" name="Picture 9"/>
          <p:cNvPicPr>
            <a:picLocks noChangeAspect="1"/>
          </p:cNvPicPr>
          <p:nvPr/>
        </p:nvPicPr>
        <p:blipFill>
          <a:blip r:embed="rId6" cstate="screen"/>
          <a:stretch>
            <a:fillRect/>
          </a:stretch>
        </p:blipFill>
        <p:spPr>
          <a:xfrm>
            <a:off x="924097" y="3876427"/>
            <a:ext cx="2808750" cy="1959400"/>
          </a:xfrm>
          <a:prstGeom prst="rect">
            <a:avLst/>
          </a:prstGeom>
        </p:spPr>
      </p:pic>
      <p:pic>
        <p:nvPicPr>
          <p:cNvPr id="11" name="Picture 10"/>
          <p:cNvPicPr>
            <a:picLocks noChangeAspect="1"/>
          </p:cNvPicPr>
          <p:nvPr/>
        </p:nvPicPr>
        <p:blipFill>
          <a:blip r:embed="rId7" cstate="screen"/>
          <a:stretch>
            <a:fillRect/>
          </a:stretch>
        </p:blipFill>
        <p:spPr>
          <a:xfrm>
            <a:off x="1511786" y="4398494"/>
            <a:ext cx="2808750" cy="1959400"/>
          </a:xfrm>
          <a:prstGeom prst="rect">
            <a:avLst/>
          </a:prstGeom>
        </p:spPr>
      </p:pic>
      <p:pic>
        <p:nvPicPr>
          <p:cNvPr id="12" name="Picture 11"/>
          <p:cNvPicPr>
            <a:picLocks noChangeAspect="1"/>
          </p:cNvPicPr>
          <p:nvPr/>
        </p:nvPicPr>
        <p:blipFill>
          <a:blip r:embed="rId8" cstate="screen"/>
          <a:stretch>
            <a:fillRect/>
          </a:stretch>
        </p:blipFill>
        <p:spPr>
          <a:xfrm>
            <a:off x="3545849" y="2117363"/>
            <a:ext cx="2808750" cy="1959400"/>
          </a:xfrm>
          <a:prstGeom prst="rect">
            <a:avLst/>
          </a:prstGeom>
        </p:spPr>
      </p:pic>
      <p:pic>
        <p:nvPicPr>
          <p:cNvPr id="13" name="Picture 12"/>
          <p:cNvPicPr>
            <a:picLocks noChangeAspect="1"/>
          </p:cNvPicPr>
          <p:nvPr/>
        </p:nvPicPr>
        <p:blipFill>
          <a:blip r:embed="rId9" cstate="screen"/>
          <a:stretch>
            <a:fillRect/>
          </a:stretch>
        </p:blipFill>
        <p:spPr>
          <a:xfrm>
            <a:off x="4138756" y="2571960"/>
            <a:ext cx="2808750" cy="1959400"/>
          </a:xfrm>
          <a:prstGeom prst="rect">
            <a:avLst/>
          </a:prstGeom>
        </p:spPr>
      </p:pic>
      <p:pic>
        <p:nvPicPr>
          <p:cNvPr id="14" name="Picture 13"/>
          <p:cNvPicPr>
            <a:picLocks noChangeAspect="1"/>
          </p:cNvPicPr>
          <p:nvPr/>
        </p:nvPicPr>
        <p:blipFill>
          <a:blip r:embed="rId10" cstate="screen"/>
          <a:stretch>
            <a:fillRect/>
          </a:stretch>
        </p:blipFill>
        <p:spPr>
          <a:xfrm>
            <a:off x="4526895" y="3194895"/>
            <a:ext cx="2808750" cy="1959400"/>
          </a:xfrm>
          <a:prstGeom prst="rect">
            <a:avLst/>
          </a:prstGeom>
        </p:spPr>
      </p:pic>
      <p:pic>
        <p:nvPicPr>
          <p:cNvPr id="15" name="Picture 14"/>
          <p:cNvPicPr>
            <a:picLocks noChangeAspect="1"/>
          </p:cNvPicPr>
          <p:nvPr/>
        </p:nvPicPr>
        <p:blipFill>
          <a:blip r:embed="rId11" cstate="screen"/>
          <a:stretch>
            <a:fillRect/>
          </a:stretch>
        </p:blipFill>
        <p:spPr>
          <a:xfrm>
            <a:off x="5149975" y="3840178"/>
            <a:ext cx="2808750" cy="1959400"/>
          </a:xfrm>
          <a:prstGeom prst="rect">
            <a:avLst/>
          </a:prstGeom>
        </p:spPr>
      </p:pic>
      <p:pic>
        <p:nvPicPr>
          <p:cNvPr id="16" name="Picture 15"/>
          <p:cNvPicPr>
            <a:picLocks noChangeAspect="1"/>
          </p:cNvPicPr>
          <p:nvPr/>
        </p:nvPicPr>
        <p:blipFill>
          <a:blip r:embed="rId12" cstate="screen"/>
          <a:stretch>
            <a:fillRect/>
          </a:stretch>
        </p:blipFill>
        <p:spPr>
          <a:xfrm>
            <a:off x="5755159" y="4299160"/>
            <a:ext cx="2808750" cy="1959400"/>
          </a:xfrm>
          <a:prstGeom prst="rect">
            <a:avLst/>
          </a:prstGeom>
        </p:spPr>
      </p:pic>
      <p:pic>
        <p:nvPicPr>
          <p:cNvPr id="17" name="Picture 16"/>
          <p:cNvPicPr>
            <a:picLocks noChangeAspect="1"/>
          </p:cNvPicPr>
          <p:nvPr/>
        </p:nvPicPr>
        <p:blipFill>
          <a:blip r:embed="rId13" cstate="screen"/>
          <a:stretch>
            <a:fillRect/>
          </a:stretch>
        </p:blipFill>
        <p:spPr>
          <a:xfrm>
            <a:off x="6420967" y="4898600"/>
            <a:ext cx="2808750" cy="1959400"/>
          </a:xfrm>
          <a:prstGeom prst="rect">
            <a:avLst/>
          </a:prstGeom>
        </p:spPr>
      </p:pic>
      <p:sp>
        <p:nvSpPr>
          <p:cNvPr id="20" name="Title 1"/>
          <p:cNvSpPr>
            <a:spLocks noGrp="1"/>
          </p:cNvSpPr>
          <p:nvPr>
            <p:ph type="title"/>
          </p:nvPr>
        </p:nvSpPr>
        <p:spPr>
          <a:xfrm>
            <a:off x="268738" y="0"/>
            <a:ext cx="9826468" cy="1400530"/>
          </a:xfrm>
        </p:spPr>
        <p:txBody>
          <a:bodyPr/>
          <a:lstStyle/>
          <a:p>
            <a:r>
              <a:rPr lang="en-US" sz="3600" b="1" dirty="0" smtClean="0">
                <a:solidFill>
                  <a:schemeClr val="accent1">
                    <a:lumMod val="20000"/>
                    <a:lumOff val="80000"/>
                  </a:schemeClr>
                </a:solidFill>
              </a:rPr>
              <a:t>Participatory methodology for the development of Video and Photo stories on threats to ICCAs &amp; community responses </a:t>
            </a:r>
            <a:endParaRPr lang="es-BO" sz="3600" dirty="0">
              <a:solidFill>
                <a:schemeClr val="accent1">
                  <a:lumMod val="20000"/>
                  <a:lumOff val="80000"/>
                </a:schemeClr>
              </a:solidFill>
            </a:endParaRPr>
          </a:p>
        </p:txBody>
      </p:sp>
      <p:sp>
        <p:nvSpPr>
          <p:cNvPr id="21" name="TextBox 20"/>
          <p:cNvSpPr txBox="1"/>
          <p:nvPr/>
        </p:nvSpPr>
        <p:spPr>
          <a:xfrm>
            <a:off x="9533903" y="4845744"/>
            <a:ext cx="2658097"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BO" dirty="0" err="1" smtClean="0"/>
              <a:t>Applied</a:t>
            </a:r>
            <a:r>
              <a:rPr lang="es-BO" dirty="0" smtClean="0"/>
              <a:t> in India, </a:t>
            </a:r>
            <a:r>
              <a:rPr lang="es-BO" dirty="0" err="1" smtClean="0"/>
              <a:t>Cambodia</a:t>
            </a:r>
            <a:r>
              <a:rPr lang="es-BO" dirty="0" smtClean="0"/>
              <a:t>, </a:t>
            </a:r>
            <a:r>
              <a:rPr lang="es-BO" dirty="0" err="1" smtClean="0"/>
              <a:t>Kenya</a:t>
            </a:r>
            <a:r>
              <a:rPr lang="es-BO" dirty="0" smtClean="0"/>
              <a:t>, Nepal, </a:t>
            </a:r>
            <a:r>
              <a:rPr lang="es-BO" dirty="0" err="1" smtClean="0"/>
              <a:t>Philippines</a:t>
            </a:r>
            <a:r>
              <a:rPr lang="es-BO" dirty="0" smtClean="0"/>
              <a:t>, Bolivia, Chile….</a:t>
            </a:r>
            <a:endParaRPr lang="es-BO" dirty="0"/>
          </a:p>
        </p:txBody>
      </p:sp>
      <p:pic>
        <p:nvPicPr>
          <p:cNvPr id="23" name="Picture 9" descr="C:\Users\GBF\Pictures\handy pictures for meetings and the site\aBHOLASSANI.jpg"/>
          <p:cNvPicPr>
            <a:picLocks noChangeAspect="1" noChangeArrowheads="1"/>
          </p:cNvPicPr>
          <p:nvPr/>
        </p:nvPicPr>
        <p:blipFill>
          <a:blip r:embed="rId14" cstate="screen">
            <a:lum bright="10000" contrast="-20000"/>
          </a:blip>
          <a:srcRect/>
          <a:stretch>
            <a:fillRect/>
          </a:stretch>
        </p:blipFill>
        <p:spPr bwMode="auto">
          <a:xfrm flipH="1">
            <a:off x="10205590" y="2194561"/>
            <a:ext cx="1986410" cy="2290024"/>
          </a:xfrm>
          <a:prstGeom prst="rect">
            <a:avLst/>
          </a:prstGeom>
          <a:noFill/>
        </p:spPr>
      </p:pic>
    </p:spTree>
    <p:extLst>
      <p:ext uri="{BB962C8B-B14F-4D97-AF65-F5344CB8AC3E}">
        <p14:creationId xmlns:p14="http://schemas.microsoft.com/office/powerpoint/2010/main" val="2951874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GBF\Desktop\PICS APRIL 2015\SENEGAL 2015\WP_20150518_035.jpg"/>
          <p:cNvPicPr>
            <a:picLocks noChangeAspect="1" noChangeArrowheads="1"/>
          </p:cNvPicPr>
          <p:nvPr/>
        </p:nvPicPr>
        <p:blipFill>
          <a:blip r:embed="rId2" cstate="screen"/>
          <a:srcRect/>
          <a:stretch>
            <a:fillRect/>
          </a:stretch>
        </p:blipFill>
        <p:spPr bwMode="auto">
          <a:xfrm>
            <a:off x="7772400" y="4155440"/>
            <a:ext cx="4172374" cy="2346960"/>
          </a:xfrm>
          <a:prstGeom prst="rect">
            <a:avLst/>
          </a:prstGeom>
          <a:noFill/>
        </p:spPr>
      </p:pic>
      <p:sp>
        <p:nvSpPr>
          <p:cNvPr id="2" name="Title 1"/>
          <p:cNvSpPr>
            <a:spLocks noGrp="1"/>
          </p:cNvSpPr>
          <p:nvPr>
            <p:ph type="title"/>
          </p:nvPr>
        </p:nvSpPr>
        <p:spPr/>
        <p:txBody>
          <a:bodyPr/>
          <a:lstStyle/>
          <a:p>
            <a:r>
              <a:rPr lang="it-CH" dirty="0" smtClean="0">
                <a:solidFill>
                  <a:schemeClr val="accent1">
                    <a:lumMod val="20000"/>
                    <a:lumOff val="80000"/>
                  </a:schemeClr>
                </a:solidFill>
              </a:rPr>
              <a:t>Interactive radio programs on ICCAs in local languages</a:t>
            </a:r>
            <a:endParaRPr lang="en-GB" dirty="0">
              <a:solidFill>
                <a:schemeClr val="accent1">
                  <a:lumMod val="20000"/>
                  <a:lumOff val="80000"/>
                </a:schemeClr>
              </a:solidFill>
            </a:endParaRPr>
          </a:p>
        </p:txBody>
      </p:sp>
      <p:pic>
        <p:nvPicPr>
          <p:cNvPr id="2050" name="Picture 2" descr="C:\Users\GBF\Desktop\PICS APRIL 2015\SENEGAL 2015\IMG_6857.JPG"/>
          <p:cNvPicPr>
            <a:picLocks noChangeAspect="1" noChangeArrowheads="1"/>
          </p:cNvPicPr>
          <p:nvPr/>
        </p:nvPicPr>
        <p:blipFill>
          <a:blip r:embed="rId3" cstate="screen"/>
          <a:srcRect/>
          <a:stretch>
            <a:fillRect/>
          </a:stretch>
        </p:blipFill>
        <p:spPr bwMode="auto">
          <a:xfrm>
            <a:off x="0" y="2590800"/>
            <a:ext cx="4149805" cy="2209482"/>
          </a:xfrm>
          <a:prstGeom prst="rect">
            <a:avLst/>
          </a:prstGeom>
          <a:noFill/>
        </p:spPr>
      </p:pic>
      <p:pic>
        <p:nvPicPr>
          <p:cNvPr id="2051" name="Picture 3" descr="C:\Users\GBF\Desktop\PICS APRIL 2015\SENEGAL 2015\IMG_6863.JPG"/>
          <p:cNvPicPr>
            <a:picLocks noChangeAspect="1" noChangeArrowheads="1"/>
          </p:cNvPicPr>
          <p:nvPr/>
        </p:nvPicPr>
        <p:blipFill>
          <a:blip r:embed="rId4" cstate="screen"/>
          <a:srcRect/>
          <a:stretch>
            <a:fillRect/>
          </a:stretch>
        </p:blipFill>
        <p:spPr bwMode="auto">
          <a:xfrm>
            <a:off x="8422640" y="1595120"/>
            <a:ext cx="3769360" cy="2106407"/>
          </a:xfrm>
          <a:prstGeom prst="rect">
            <a:avLst/>
          </a:prstGeom>
          <a:noFill/>
        </p:spPr>
      </p:pic>
      <p:pic>
        <p:nvPicPr>
          <p:cNvPr id="2052" name="Picture 4" descr="C:\Users\GBF\Desktop\PICS APRIL 2015\SENEGAL 2015\WP_20150518_033.jpg"/>
          <p:cNvPicPr>
            <a:picLocks noChangeAspect="1" noChangeArrowheads="1"/>
          </p:cNvPicPr>
          <p:nvPr/>
        </p:nvPicPr>
        <p:blipFill>
          <a:blip r:embed="rId5" cstate="screen"/>
          <a:srcRect/>
          <a:stretch>
            <a:fillRect/>
          </a:stretch>
        </p:blipFill>
        <p:spPr bwMode="auto">
          <a:xfrm>
            <a:off x="2489200" y="2717800"/>
            <a:ext cx="5669280" cy="3188970"/>
          </a:xfrm>
          <a:prstGeom prst="rect">
            <a:avLst/>
          </a:prstGeom>
          <a:noFill/>
        </p:spPr>
      </p:pic>
      <p:sp>
        <p:nvSpPr>
          <p:cNvPr id="9" name="TextBox 8"/>
          <p:cNvSpPr txBox="1"/>
          <p:nvPr/>
        </p:nvSpPr>
        <p:spPr>
          <a:xfrm>
            <a:off x="266613" y="4927944"/>
            <a:ext cx="2045072"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Example in </a:t>
            </a:r>
            <a:r>
              <a:rPr lang="en-US" dirty="0" err="1" smtClean="0"/>
              <a:t>Casamance</a:t>
            </a:r>
            <a:r>
              <a:rPr lang="en-US" dirty="0" smtClean="0"/>
              <a:t> (Senegal) on-going now for several years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smtClean="0">
                <a:solidFill>
                  <a:schemeClr val="accent1">
                    <a:lumMod val="20000"/>
                    <a:lumOff val="80000"/>
                  </a:schemeClr>
                </a:solidFill>
              </a:rPr>
              <a:t>Environmental monitoring </a:t>
            </a:r>
            <a:br>
              <a:rPr lang="en-US" sz="3600" b="1" smtClean="0">
                <a:solidFill>
                  <a:schemeClr val="accent1">
                    <a:lumMod val="20000"/>
                    <a:lumOff val="80000"/>
                  </a:schemeClr>
                </a:solidFill>
              </a:rPr>
            </a:br>
            <a:r>
              <a:rPr lang="en-US" sz="3600" b="1" smtClean="0">
                <a:solidFill>
                  <a:schemeClr val="accent1">
                    <a:lumMod val="20000"/>
                    <a:lumOff val="80000"/>
                  </a:schemeClr>
                </a:solidFill>
              </a:rPr>
              <a:t>and threats assessment tools</a:t>
            </a:r>
            <a:endParaRPr lang="en-US" sz="3600" b="1">
              <a:solidFill>
                <a:schemeClr val="accent1">
                  <a:lumMod val="20000"/>
                  <a:lumOff val="80000"/>
                </a:schemeClr>
              </a:solidFill>
            </a:endParaRPr>
          </a:p>
        </p:txBody>
      </p:sp>
      <p:pic>
        <p:nvPicPr>
          <p:cNvPr id="5" name="Content Placeholder 4"/>
          <p:cNvPicPr>
            <a:picLocks noGrp="1" noChangeAspect="1"/>
          </p:cNvPicPr>
          <p:nvPr>
            <p:ph idx="1"/>
          </p:nvPr>
        </p:nvPicPr>
        <p:blipFill>
          <a:blip r:embed="rId2" cstate="screen"/>
          <a:stretch>
            <a:fillRect/>
          </a:stretch>
        </p:blipFill>
        <p:spPr>
          <a:xfrm>
            <a:off x="6117991" y="2643453"/>
            <a:ext cx="5363768" cy="3964080"/>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72732" y="0"/>
            <a:ext cx="1932317" cy="2515150"/>
          </a:xfrm>
          <a:prstGeom prst="rect">
            <a:avLst/>
          </a:prstGeom>
        </p:spPr>
      </p:pic>
      <p:sp>
        <p:nvSpPr>
          <p:cNvPr id="6" name="TextBox 5"/>
          <p:cNvSpPr txBox="1"/>
          <p:nvPr/>
        </p:nvSpPr>
        <p:spPr>
          <a:xfrm>
            <a:off x="3163309" y="5617708"/>
            <a:ext cx="2658097"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BO" dirty="0" err="1" smtClean="0"/>
              <a:t>Developed</a:t>
            </a:r>
            <a:r>
              <a:rPr lang="es-BO" dirty="0" smtClean="0"/>
              <a:t> and </a:t>
            </a:r>
            <a:r>
              <a:rPr lang="es-BO" dirty="0" err="1" smtClean="0"/>
              <a:t>applied</a:t>
            </a:r>
            <a:r>
              <a:rPr lang="es-BO" dirty="0" smtClean="0"/>
              <a:t>  in Bolivia in 3 </a:t>
            </a:r>
            <a:r>
              <a:rPr lang="es-BO" dirty="0" err="1" smtClean="0"/>
              <a:t>TCOs</a:t>
            </a:r>
            <a:endParaRPr lang="es-BO" dirty="0"/>
          </a:p>
        </p:txBody>
      </p:sp>
      <p:sp>
        <p:nvSpPr>
          <p:cNvPr id="11" name="TextBox 10"/>
          <p:cNvSpPr txBox="1"/>
          <p:nvPr/>
        </p:nvSpPr>
        <p:spPr>
          <a:xfrm>
            <a:off x="574326" y="1853248"/>
            <a:ext cx="4962873" cy="3477875"/>
          </a:xfrm>
          <a:prstGeom prst="rect">
            <a:avLst/>
          </a:prstGeom>
          <a:noFill/>
        </p:spPr>
        <p:txBody>
          <a:bodyPr wrap="square" rtlCol="0">
            <a:spAutoFit/>
          </a:bodyPr>
          <a:lstStyle/>
          <a:p>
            <a:r>
              <a:rPr lang="en-US" sz="2400" dirty="0" smtClean="0"/>
              <a:t>A toolbox for ecosystem monitoring to empower indigenous peoples facing many threats (from extractive industries in particular)…</a:t>
            </a:r>
          </a:p>
          <a:p>
            <a:pPr marL="342900" indent="-342900">
              <a:buFont typeface="Arial" panose="020B0604020202020204" pitchFamily="34" charset="0"/>
              <a:buChar char="•"/>
            </a:pPr>
            <a:r>
              <a:rPr lang="en-US" sz="2400" dirty="0" smtClean="0"/>
              <a:t> </a:t>
            </a:r>
            <a:r>
              <a:rPr lang="en-US" sz="2400" dirty="0"/>
              <a:t>8 empowerment and training </a:t>
            </a:r>
            <a:r>
              <a:rPr lang="en-US" sz="2400" dirty="0" smtClean="0"/>
              <a:t>booklets</a:t>
            </a:r>
          </a:p>
          <a:p>
            <a:pPr marL="342900" indent="-342900">
              <a:buFont typeface="Arial" panose="020B0604020202020204" pitchFamily="34" charset="0"/>
              <a:buChar char="•"/>
            </a:pPr>
            <a:r>
              <a:rPr lang="en-US" sz="2400" dirty="0" smtClean="0"/>
              <a:t>14 </a:t>
            </a:r>
            <a:r>
              <a:rPr lang="en-US" sz="2400" dirty="0"/>
              <a:t>monitoring protocols</a:t>
            </a:r>
            <a:endParaRPr lang="es-BO" sz="2400" dirty="0"/>
          </a:p>
          <a:p>
            <a:endParaRPr lang="en-US" sz="2800" dirty="0"/>
          </a:p>
        </p:txBody>
      </p:sp>
    </p:spTree>
    <p:extLst>
      <p:ext uri="{BB962C8B-B14F-4D97-AF65-F5344CB8AC3E}">
        <p14:creationId xmlns:p14="http://schemas.microsoft.com/office/powerpoint/2010/main" val="8764227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smtClean="0">
                <a:solidFill>
                  <a:schemeClr val="accent1">
                    <a:lumMod val="20000"/>
                    <a:lumOff val="80000"/>
                  </a:schemeClr>
                </a:solidFill>
              </a:rPr>
              <a:t>Biocultural Community Protocols:  </a:t>
            </a:r>
            <a:br>
              <a:rPr lang="en-US" sz="3600" b="1" smtClean="0">
                <a:solidFill>
                  <a:schemeClr val="accent1">
                    <a:lumMod val="20000"/>
                    <a:lumOff val="80000"/>
                  </a:schemeClr>
                </a:solidFill>
              </a:rPr>
            </a:br>
            <a:r>
              <a:rPr lang="en-US" sz="3200" smtClean="0">
                <a:solidFill>
                  <a:schemeClr val="accent1">
                    <a:lumMod val="20000"/>
                    <a:lumOff val="80000"/>
                  </a:schemeClr>
                </a:solidFill>
              </a:rPr>
              <a:t>A toolkit for Community facilitators</a:t>
            </a:r>
            <a:endParaRPr lang="en-US" sz="3200">
              <a:solidFill>
                <a:schemeClr val="accent1">
                  <a:lumMod val="20000"/>
                  <a:lumOff val="80000"/>
                </a:schemeClr>
              </a:solidFill>
            </a:endParaRPr>
          </a:p>
        </p:txBody>
      </p:sp>
      <p:sp>
        <p:nvSpPr>
          <p:cNvPr id="5" name="TextBox 4"/>
          <p:cNvSpPr txBox="1"/>
          <p:nvPr/>
        </p:nvSpPr>
        <p:spPr>
          <a:xfrm>
            <a:off x="2922690" y="5900659"/>
            <a:ext cx="3457561"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BO" dirty="0" err="1" smtClean="0"/>
              <a:t>Applied</a:t>
            </a:r>
            <a:r>
              <a:rPr lang="es-BO" dirty="0" smtClean="0"/>
              <a:t>  in </a:t>
            </a:r>
            <a:r>
              <a:rPr lang="es-BO" dirty="0" err="1" smtClean="0"/>
              <a:t>Africa</a:t>
            </a:r>
            <a:r>
              <a:rPr lang="es-BO" dirty="0" smtClean="0"/>
              <a:t> and Asia…</a:t>
            </a:r>
            <a:endParaRPr lang="es-BO" dirty="0"/>
          </a:p>
        </p:txBody>
      </p:sp>
      <p:sp>
        <p:nvSpPr>
          <p:cNvPr id="3" name="Content Placeholder 2"/>
          <p:cNvSpPr>
            <a:spLocks noGrp="1"/>
          </p:cNvSpPr>
          <p:nvPr>
            <p:ph idx="1"/>
          </p:nvPr>
        </p:nvSpPr>
        <p:spPr>
          <a:xfrm>
            <a:off x="604039" y="1830356"/>
            <a:ext cx="6995833" cy="4195481"/>
          </a:xfrm>
        </p:spPr>
        <p:txBody>
          <a:bodyPr>
            <a:normAutofit/>
          </a:bodyPr>
          <a:lstStyle/>
          <a:p>
            <a:r>
              <a:rPr lang="en-US" sz="2400" dirty="0" smtClean="0"/>
              <a:t>support for communities to secure their rights and </a:t>
            </a:r>
            <a:r>
              <a:rPr lang="en-US" sz="2400" dirty="0" err="1" smtClean="0"/>
              <a:t>responsabilities</a:t>
            </a:r>
            <a:r>
              <a:rPr lang="en-US" sz="2400" dirty="0" smtClean="0"/>
              <a:t> and strengthen </a:t>
            </a:r>
            <a:r>
              <a:rPr lang="en-US" sz="2400" dirty="0" err="1" smtClean="0"/>
              <a:t>customay</a:t>
            </a:r>
            <a:r>
              <a:rPr lang="en-US" sz="2400" dirty="0" smtClean="0"/>
              <a:t> ways of life and </a:t>
            </a:r>
            <a:r>
              <a:rPr lang="en-US" sz="2400" dirty="0" err="1" smtClean="0"/>
              <a:t>sterwardship</a:t>
            </a:r>
            <a:r>
              <a:rPr lang="en-US" sz="2400" dirty="0" smtClean="0"/>
              <a:t> of their territories and areas.  </a:t>
            </a:r>
          </a:p>
          <a:p>
            <a:r>
              <a:rPr lang="en-US" sz="2400" dirty="0" smtClean="0"/>
              <a:t>directed primarily towards facilitators from the communities </a:t>
            </a:r>
            <a:r>
              <a:rPr lang="en-US" sz="2400" dirty="0" err="1" smtClean="0"/>
              <a:t>themelves</a:t>
            </a:r>
            <a:r>
              <a:rPr lang="en-US" sz="2400" dirty="0" smtClean="0"/>
              <a:t> or from supporting organizations with whom they have long-standing and positive relationships.</a:t>
            </a:r>
            <a:endParaRPr lang="en-US" sz="2400" dirty="0"/>
          </a:p>
        </p:txBody>
      </p:sp>
      <p:pic>
        <p:nvPicPr>
          <p:cNvPr id="2052" name="Picture 4" descr="Girls carrying grass"/>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550134" y="4933949"/>
            <a:ext cx="2571750" cy="19240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cstate="screen"/>
          <a:stretch>
            <a:fillRect/>
          </a:stretch>
        </p:blipFill>
        <p:spPr>
          <a:xfrm>
            <a:off x="7924227" y="1096322"/>
            <a:ext cx="2660306" cy="3696485"/>
          </a:xfrm>
          <a:prstGeom prst="rect">
            <a:avLst/>
          </a:prstGeom>
        </p:spPr>
      </p:pic>
      <p:pic>
        <p:nvPicPr>
          <p:cNvPr id="2050" name="Picture 2" descr="girls collect ntfps"/>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355023" y="3956801"/>
            <a:ext cx="2836977" cy="189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812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865" y="0"/>
            <a:ext cx="9986433" cy="1223964"/>
          </a:xfrm>
        </p:spPr>
        <p:txBody>
          <a:bodyPr/>
          <a:lstStyle/>
          <a:p>
            <a:r>
              <a:rPr lang="en-GB" sz="4400" b="1" dirty="0" smtClean="0">
                <a:solidFill>
                  <a:schemeClr val="accent1">
                    <a:lumMod val="20000"/>
                    <a:lumOff val="80000"/>
                  </a:schemeClr>
                </a:solidFill>
              </a:rPr>
              <a:t>ICCA Registry</a:t>
            </a:r>
            <a:endParaRPr lang="en-GB" sz="4400" b="1" dirty="0">
              <a:solidFill>
                <a:schemeClr val="accent1">
                  <a:lumMod val="20000"/>
                  <a:lumOff val="80000"/>
                </a:schemeClr>
              </a:solidFill>
            </a:endParaRPr>
          </a:p>
        </p:txBody>
      </p:sp>
      <p:sp>
        <p:nvSpPr>
          <p:cNvPr id="5" name="TextBox 4"/>
          <p:cNvSpPr txBox="1"/>
          <p:nvPr/>
        </p:nvSpPr>
        <p:spPr>
          <a:xfrm>
            <a:off x="194000" y="933544"/>
            <a:ext cx="4103680" cy="4708981"/>
          </a:xfrm>
          <a:prstGeom prst="rect">
            <a:avLst/>
          </a:prstGeom>
          <a:noFill/>
        </p:spPr>
        <p:txBody>
          <a:bodyPr wrap="square" rtlCol="0">
            <a:spAutoFit/>
          </a:bodyPr>
          <a:lstStyle/>
          <a:p>
            <a:pPr marL="257175" indent="-257175">
              <a:buFont typeface="Arial" panose="020B0604020202020204" pitchFamily="34" charset="0"/>
              <a:buChar char="•"/>
            </a:pPr>
            <a:r>
              <a:rPr lang="en-GB" sz="2000" dirty="0"/>
              <a:t>Established in </a:t>
            </a:r>
            <a:r>
              <a:rPr lang="en-GB" sz="2000" dirty="0" smtClean="0"/>
              <a:t>2009 and currently in process of being  fully integrated with the protected planet database</a:t>
            </a:r>
            <a:endParaRPr lang="en-GB" sz="2000" dirty="0"/>
          </a:p>
          <a:p>
            <a:pPr marL="257175" indent="-257175">
              <a:buFont typeface="Arial" panose="020B0604020202020204" pitchFamily="34" charset="0"/>
              <a:buChar char="•"/>
            </a:pPr>
            <a:endParaRPr lang="en-GB" sz="2000" dirty="0"/>
          </a:p>
          <a:p>
            <a:pPr marL="257175" indent="-257175">
              <a:buFont typeface="Arial" panose="020B0604020202020204" pitchFamily="34" charset="0"/>
              <a:buChar char="•"/>
            </a:pPr>
            <a:r>
              <a:rPr lang="en-GB" sz="2000" dirty="0"/>
              <a:t>170 registered </a:t>
            </a:r>
            <a:r>
              <a:rPr lang="en-GB" sz="2000" dirty="0" smtClean="0"/>
              <a:t>ICCAs</a:t>
            </a:r>
            <a:r>
              <a:rPr lang="en-GB" sz="2000" dirty="0"/>
              <a:t> </a:t>
            </a:r>
            <a:r>
              <a:rPr lang="en-GB" sz="2000" dirty="0" smtClean="0"/>
              <a:t>and many more coming</a:t>
            </a:r>
            <a:endParaRPr lang="en-GB" sz="2000" dirty="0"/>
          </a:p>
          <a:p>
            <a:pPr marL="257175" indent="-257175">
              <a:buFont typeface="Arial" panose="020B0604020202020204" pitchFamily="34" charset="0"/>
              <a:buChar char="•"/>
            </a:pPr>
            <a:endParaRPr lang="en-GB" sz="2000" dirty="0"/>
          </a:p>
          <a:p>
            <a:pPr marL="257175" indent="-257175">
              <a:buFont typeface="Arial" panose="020B0604020202020204" pitchFamily="34" charset="0"/>
              <a:buChar char="•"/>
            </a:pPr>
            <a:r>
              <a:rPr lang="en-GB" sz="2000" dirty="0"/>
              <a:t>Website features 28 case studies from 11 countries</a:t>
            </a:r>
          </a:p>
          <a:p>
            <a:pPr marL="257175" indent="-257175">
              <a:buFont typeface="Arial" panose="020B0604020202020204" pitchFamily="34" charset="0"/>
              <a:buChar char="•"/>
            </a:pPr>
            <a:endParaRPr lang="en-GB" sz="2000" dirty="0"/>
          </a:p>
          <a:p>
            <a:pPr marL="257175" indent="-257175">
              <a:buFont typeface="Arial" panose="020B0604020202020204" pitchFamily="34" charset="0"/>
              <a:buChar char="•"/>
            </a:pPr>
            <a:r>
              <a:rPr lang="en-GB" sz="2000" dirty="0"/>
              <a:t>Free Prior Informed Consent (FPIC) process</a:t>
            </a:r>
          </a:p>
          <a:p>
            <a:pPr marL="257175" indent="-257175">
              <a:buFont typeface="Arial" panose="020B0604020202020204" pitchFamily="34" charset="0"/>
              <a:buChar char="•"/>
            </a:pPr>
            <a:endParaRPr lang="en-GB" sz="2000" dirty="0"/>
          </a:p>
          <a:p>
            <a:pPr marL="257175" indent="-257175">
              <a:buFont typeface="Arial" panose="020B0604020202020204" pitchFamily="34" charset="0"/>
              <a:buChar char="•"/>
            </a:pPr>
            <a:endParaRPr lang="en-GB" sz="2000" dirty="0"/>
          </a:p>
        </p:txBody>
      </p:sp>
      <p:sp>
        <p:nvSpPr>
          <p:cNvPr id="6" name="Rectangle 5"/>
          <p:cNvSpPr/>
          <p:nvPr/>
        </p:nvSpPr>
        <p:spPr>
          <a:xfrm>
            <a:off x="4490720" y="3939461"/>
            <a:ext cx="7579360" cy="2739211"/>
          </a:xfrm>
          <a:prstGeom prst="rect">
            <a:avLst/>
          </a:prstGeom>
        </p:spPr>
        <p:txBody>
          <a:bodyPr wrap="square">
            <a:spAutoFit/>
          </a:bodyPr>
          <a:lstStyle/>
          <a:p>
            <a:r>
              <a:rPr lang="en-GB" dirty="0" smtClean="0"/>
              <a:t>Communities can send in their information directly, via a simple </a:t>
            </a:r>
            <a:r>
              <a:rPr lang="en-GB" sz="2000" b="1" dirty="0" smtClean="0">
                <a:solidFill>
                  <a:srgbClr val="92D050"/>
                </a:solidFill>
              </a:rPr>
              <a:t>peer review process  </a:t>
            </a:r>
            <a:r>
              <a:rPr lang="en-GB" dirty="0" smtClean="0"/>
              <a:t>facilitated by </a:t>
            </a:r>
            <a:r>
              <a:rPr lang="en-GB" sz="2000" b="1" dirty="0" smtClean="0">
                <a:solidFill>
                  <a:srgbClr val="92D050"/>
                </a:solidFill>
              </a:rPr>
              <a:t>national/ regional ICCA networks / coalitions/ federations, with advice from the ICCA Consortium </a:t>
            </a:r>
            <a:r>
              <a:rPr lang="en-GB" dirty="0" smtClean="0"/>
              <a:t>and on the basis of some standard forms</a:t>
            </a:r>
            <a:br>
              <a:rPr lang="en-GB" dirty="0" smtClean="0"/>
            </a:br>
            <a:r>
              <a:rPr lang="en-GB" dirty="0" smtClean="0"/>
              <a:t/>
            </a:r>
            <a:br>
              <a:rPr lang="en-GB" dirty="0" smtClean="0"/>
            </a:br>
            <a:r>
              <a:rPr lang="en-GB" dirty="0" smtClean="0"/>
              <a:t>The communities are the owners of the submitted information </a:t>
            </a:r>
          </a:p>
          <a:p>
            <a:endParaRPr lang="en-GB" dirty="0" smtClean="0"/>
          </a:p>
          <a:p>
            <a:r>
              <a:rPr lang="en-GB" dirty="0" smtClean="0"/>
              <a:t>The communities decide if the information is visible or hidden,  and may withdraw it at any time</a:t>
            </a:r>
            <a:endParaRPr lang="en-GB" dirty="0"/>
          </a:p>
        </p:txBody>
      </p:sp>
      <p:pic>
        <p:nvPicPr>
          <p:cNvPr id="7" name="Picture 2" descr="http://amantesdelpais.files.wordpress.com/2009/08/sociedad-civil.jpg"/>
          <p:cNvPicPr>
            <a:picLocks noChangeAspect="1" noChangeArrowheads="1"/>
          </p:cNvPicPr>
          <p:nvPr/>
        </p:nvPicPr>
        <p:blipFill>
          <a:blip r:embed="rId2" cstate="screen"/>
          <a:srcRect t="3704" b="7407"/>
          <a:stretch>
            <a:fillRect/>
          </a:stretch>
        </p:blipFill>
        <p:spPr bwMode="auto">
          <a:xfrm>
            <a:off x="1911242" y="4977536"/>
            <a:ext cx="2506920" cy="1707744"/>
          </a:xfrm>
          <a:prstGeom prst="rect">
            <a:avLst/>
          </a:prstGeom>
          <a:ln w="28575">
            <a:noFill/>
          </a:ln>
          <a:effectLst>
            <a:outerShdw blurRad="292100" dist="139700" dir="2700000" algn="tl" rotWithShape="0">
              <a:srgbClr val="333333">
                <a:alpha val="65000"/>
              </a:srgbClr>
            </a:outerShdw>
          </a:effectLst>
        </p:spPr>
      </p:pic>
      <p:pic>
        <p:nvPicPr>
          <p:cNvPr id="8" name="Picture 3"/>
          <p:cNvPicPr>
            <a:picLocks noChangeAspect="1" noChangeArrowheads="1"/>
          </p:cNvPicPr>
          <p:nvPr/>
        </p:nvPicPr>
        <p:blipFill>
          <a:blip r:embed="rId3" cstate="screen"/>
          <a:srcRect/>
          <a:stretch>
            <a:fillRect/>
          </a:stretch>
        </p:blipFill>
        <p:spPr bwMode="auto">
          <a:xfrm>
            <a:off x="4663440" y="1380729"/>
            <a:ext cx="5387880" cy="2277020"/>
          </a:xfrm>
          <a:prstGeom prst="rect">
            <a:avLst/>
          </a:prstGeom>
          <a:noFill/>
          <a:ln w="9525">
            <a:noFill/>
            <a:miter lim="800000"/>
            <a:headEnd/>
            <a:tailEnd/>
          </a:ln>
        </p:spPr>
      </p:pic>
      <p:pic>
        <p:nvPicPr>
          <p:cNvPr id="4" name="Content Placeholder 5" descr="ICCA_site.bmp"/>
          <p:cNvPicPr>
            <a:picLocks noGrp="1" noChangeAspect="1"/>
          </p:cNvPicPr>
          <p:nvPr>
            <p:ph sz="quarter" idx="13"/>
          </p:nvPr>
        </p:nvPicPr>
        <p:blipFill>
          <a:blip r:embed="rId4" cstate="screen"/>
          <a:stretch>
            <a:fillRect/>
          </a:stretch>
        </p:blipFill>
        <p:spPr>
          <a:xfrm>
            <a:off x="8656319" y="482384"/>
            <a:ext cx="3402417" cy="2728176"/>
          </a:xfrm>
          <a:prstGeom prst="rect">
            <a:avLst/>
          </a:prstGeom>
          <a:ln>
            <a:solidFill>
              <a:schemeClr val="tx1"/>
            </a:solidFill>
          </a:ln>
        </p:spPr>
      </p:pic>
    </p:spTree>
    <p:extLst>
      <p:ext uri="{BB962C8B-B14F-4D97-AF65-F5344CB8AC3E}">
        <p14:creationId xmlns:p14="http://schemas.microsoft.com/office/powerpoint/2010/main" val="2605376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screen"/>
          <a:srcRect/>
          <a:stretch>
            <a:fillRect/>
          </a:stretch>
        </p:blipFill>
        <p:spPr bwMode="auto">
          <a:xfrm>
            <a:off x="9296400" y="711851"/>
            <a:ext cx="2895600" cy="1921952"/>
          </a:xfrm>
          <a:prstGeom prst="rect">
            <a:avLst/>
          </a:prstGeom>
          <a:noFill/>
          <a:ln w="9525">
            <a:noFill/>
            <a:miter lim="800000"/>
            <a:headEnd/>
            <a:tailEnd/>
          </a:ln>
        </p:spPr>
      </p:pic>
      <p:pic>
        <p:nvPicPr>
          <p:cNvPr id="9" name="Picture 5" descr="D:\GBF PICTURES\PICTURES FOR REPORTS\MOUNT KILUM.tif"/>
          <p:cNvPicPr>
            <a:picLocks noChangeAspect="1" noChangeArrowheads="1"/>
          </p:cNvPicPr>
          <p:nvPr/>
        </p:nvPicPr>
        <p:blipFill>
          <a:blip r:embed="rId3" cstate="screen"/>
          <a:srcRect/>
          <a:stretch>
            <a:fillRect/>
          </a:stretch>
        </p:blipFill>
        <p:spPr bwMode="auto">
          <a:xfrm>
            <a:off x="8442960" y="4409441"/>
            <a:ext cx="4126844" cy="2288368"/>
          </a:xfrm>
          <a:prstGeom prst="rect">
            <a:avLst/>
          </a:prstGeom>
          <a:noFill/>
          <a:ln w="9525">
            <a:noFill/>
            <a:miter lim="800000"/>
            <a:headEnd/>
            <a:tailEnd/>
          </a:ln>
        </p:spPr>
      </p:pic>
      <p:sp>
        <p:nvSpPr>
          <p:cNvPr id="2" name="Title 1"/>
          <p:cNvSpPr>
            <a:spLocks noGrp="1"/>
          </p:cNvSpPr>
          <p:nvPr>
            <p:ph type="title"/>
          </p:nvPr>
        </p:nvSpPr>
        <p:spPr>
          <a:xfrm>
            <a:off x="280351" y="46318"/>
            <a:ext cx="9404723" cy="1400530"/>
          </a:xfrm>
        </p:spPr>
        <p:txBody>
          <a:bodyPr/>
          <a:lstStyle/>
          <a:p>
            <a:r>
              <a:rPr lang="it-CH" sz="2800" b="1" dirty="0" smtClean="0">
                <a:solidFill>
                  <a:srgbClr val="92D050"/>
                </a:solidFill>
              </a:rPr>
              <a:t>Lessons learned: </a:t>
            </a:r>
            <a:r>
              <a:rPr lang="it-CH" sz="2400" dirty="0" smtClean="0"/>
              <a:t/>
            </a:r>
            <a:br>
              <a:rPr lang="it-CH" sz="2400" dirty="0" smtClean="0"/>
            </a:br>
            <a:r>
              <a:rPr lang="it-CH" sz="2400" dirty="0" smtClean="0"/>
              <a:t>appropriate methods, tools and interactions </a:t>
            </a:r>
            <a:r>
              <a:rPr lang="it-CH" sz="2800" b="1" dirty="0" smtClean="0">
                <a:solidFill>
                  <a:srgbClr val="92D050"/>
                </a:solidFill>
              </a:rPr>
              <a:t>respect and strengthen communities</a:t>
            </a:r>
            <a:r>
              <a:rPr lang="it-CH" sz="2400" dirty="0" smtClean="0"/>
              <a:t> and leave them:</a:t>
            </a:r>
            <a:endParaRPr lang="en-GB" sz="2400" dirty="0"/>
          </a:p>
        </p:txBody>
      </p:sp>
      <p:pic>
        <p:nvPicPr>
          <p:cNvPr id="6" name="Picture 3" descr="C:\Users\GBF\Pictures\GBF PICTURES\PICTURES FOR REPORTS\ICCA PICTURES cleaner batch\planning community forest manag. Song Pan China.JPG"/>
          <p:cNvPicPr>
            <a:picLocks noChangeAspect="1" noChangeArrowheads="1"/>
          </p:cNvPicPr>
          <p:nvPr/>
        </p:nvPicPr>
        <p:blipFill>
          <a:blip r:embed="rId4" cstate="screen"/>
          <a:srcRect/>
          <a:stretch>
            <a:fillRect/>
          </a:stretch>
        </p:blipFill>
        <p:spPr bwMode="auto">
          <a:xfrm>
            <a:off x="7294294" y="2494966"/>
            <a:ext cx="2832524" cy="2053312"/>
          </a:xfrm>
          <a:prstGeom prst="rect">
            <a:avLst/>
          </a:prstGeom>
          <a:noFill/>
          <a:ln w="9525">
            <a:noFill/>
            <a:miter lim="800000"/>
            <a:headEnd/>
            <a:tailEnd/>
          </a:ln>
        </p:spPr>
      </p:pic>
      <p:sp>
        <p:nvSpPr>
          <p:cNvPr id="7" name="Content Placeholder 2"/>
          <p:cNvSpPr>
            <a:spLocks noGrp="1"/>
          </p:cNvSpPr>
          <p:nvPr>
            <p:ph idx="1"/>
          </p:nvPr>
        </p:nvSpPr>
        <p:spPr>
          <a:xfrm>
            <a:off x="270193" y="1585558"/>
            <a:ext cx="8162607" cy="5313082"/>
          </a:xfrm>
        </p:spPr>
        <p:txBody>
          <a:bodyPr>
            <a:normAutofit/>
          </a:bodyPr>
          <a:lstStyle/>
          <a:p>
            <a:r>
              <a:rPr lang="it-CH" sz="2400" dirty="0" smtClean="0"/>
              <a:t>better</a:t>
            </a:r>
            <a:r>
              <a:rPr lang="it-CH" sz="2400" b="1" dirty="0" smtClean="0">
                <a:solidFill>
                  <a:srgbClr val="92D050"/>
                </a:solidFill>
                <a:latin typeface="+mj-lt"/>
                <a:ea typeface="+mj-ea"/>
                <a:cs typeface="+mj-cs"/>
              </a:rPr>
              <a:t> connected with </a:t>
            </a:r>
            <a:r>
              <a:rPr lang="it-CH" sz="2400" b="1" dirty="0" smtClean="0">
                <a:solidFill>
                  <a:srgbClr val="92D050"/>
                </a:solidFill>
              </a:rPr>
              <a:t>their</a:t>
            </a:r>
            <a:r>
              <a:rPr lang="it-CH" sz="2400" b="1" dirty="0" smtClean="0">
                <a:solidFill>
                  <a:srgbClr val="92D050"/>
                </a:solidFill>
                <a:latin typeface="+mj-lt"/>
                <a:ea typeface="+mj-ea"/>
                <a:cs typeface="+mj-cs"/>
              </a:rPr>
              <a:t> natural commons &amp; </a:t>
            </a:r>
            <a:r>
              <a:rPr lang="it-CH" sz="2400" dirty="0" smtClean="0"/>
              <a:t>more</a:t>
            </a:r>
            <a:r>
              <a:rPr lang="it-CH" sz="2400" b="1" dirty="0" smtClean="0">
                <a:solidFill>
                  <a:srgbClr val="92D050"/>
                </a:solidFill>
                <a:latin typeface="+mj-lt"/>
                <a:ea typeface="+mj-ea"/>
                <a:cs typeface="+mj-cs"/>
              </a:rPr>
              <a:t> capable to </a:t>
            </a:r>
            <a:r>
              <a:rPr lang="it-CH" sz="2400" b="1" dirty="0" smtClean="0">
                <a:solidFill>
                  <a:srgbClr val="92D050"/>
                </a:solidFill>
              </a:rPr>
              <a:t>govern and manage </a:t>
            </a:r>
            <a:r>
              <a:rPr lang="it-CH" sz="2400" dirty="0" smtClean="0"/>
              <a:t>them well</a:t>
            </a:r>
          </a:p>
          <a:p>
            <a:r>
              <a:rPr lang="it-CH" sz="2400" dirty="0" smtClean="0"/>
              <a:t>fully </a:t>
            </a:r>
            <a:r>
              <a:rPr lang="it-CH" sz="2400" b="1" dirty="0" smtClean="0">
                <a:solidFill>
                  <a:srgbClr val="92D050"/>
                </a:solidFill>
                <a:latin typeface="+mj-lt"/>
                <a:ea typeface="+mj-ea"/>
                <a:cs typeface="+mj-cs"/>
              </a:rPr>
              <a:t>aware of their own history &amp; culture </a:t>
            </a:r>
            <a:r>
              <a:rPr lang="it-CH" sz="2400" dirty="0" smtClean="0"/>
              <a:t>and able</a:t>
            </a:r>
            <a:r>
              <a:rPr lang="it-CH" sz="2400" b="1" dirty="0" smtClean="0">
                <a:solidFill>
                  <a:srgbClr val="92D050"/>
                </a:solidFill>
                <a:latin typeface="+mj-lt"/>
                <a:ea typeface="+mj-ea"/>
                <a:cs typeface="+mj-cs"/>
              </a:rPr>
              <a:t> </a:t>
            </a:r>
            <a:r>
              <a:rPr lang="it-CH" sz="2400" dirty="0" smtClean="0"/>
              <a:t>to</a:t>
            </a:r>
            <a:r>
              <a:rPr lang="it-CH" sz="2400" b="1" dirty="0" smtClean="0">
                <a:solidFill>
                  <a:srgbClr val="92D050"/>
                </a:solidFill>
                <a:latin typeface="+mj-lt"/>
                <a:ea typeface="+mj-ea"/>
                <a:cs typeface="+mj-cs"/>
              </a:rPr>
              <a:t> govern themselves (self-determination)</a:t>
            </a:r>
          </a:p>
          <a:p>
            <a:r>
              <a:rPr lang="it-CH" sz="2400" b="1" dirty="0" smtClean="0">
                <a:solidFill>
                  <a:srgbClr val="92D050"/>
                </a:solidFill>
                <a:latin typeface="+mj-lt"/>
                <a:ea typeface="+mj-ea"/>
                <a:cs typeface="+mj-cs"/>
              </a:rPr>
              <a:t>richer</a:t>
            </a:r>
            <a:r>
              <a:rPr lang="it-CH" sz="2400" dirty="0" smtClean="0"/>
              <a:t> in terms of resources, capital and infrastructure, and with </a:t>
            </a:r>
            <a:r>
              <a:rPr lang="it-CH" sz="2400" b="1" dirty="0" smtClean="0">
                <a:solidFill>
                  <a:srgbClr val="92D050"/>
                </a:solidFill>
                <a:latin typeface="+mj-lt"/>
                <a:ea typeface="+mj-ea"/>
                <a:cs typeface="+mj-cs"/>
              </a:rPr>
              <a:t>more autonomy</a:t>
            </a:r>
          </a:p>
          <a:p>
            <a:r>
              <a:rPr lang="it-CH" sz="2400" b="1" dirty="0" smtClean="0">
                <a:solidFill>
                  <a:srgbClr val="92D050"/>
                </a:solidFill>
                <a:latin typeface="+mj-lt"/>
                <a:ea typeface="+mj-ea"/>
                <a:cs typeface="+mj-cs"/>
              </a:rPr>
              <a:t>stronger</a:t>
            </a:r>
            <a:r>
              <a:rPr lang="it-CH" sz="2400" dirty="0" smtClean="0"/>
              <a:t>, more </a:t>
            </a:r>
            <a:r>
              <a:rPr lang="it-CH" sz="2400" b="1" dirty="0" smtClean="0">
                <a:solidFill>
                  <a:srgbClr val="92D050"/>
                </a:solidFill>
                <a:latin typeface="+mj-lt"/>
                <a:ea typeface="+mj-ea"/>
                <a:cs typeface="+mj-cs"/>
              </a:rPr>
              <a:t>respected</a:t>
            </a:r>
            <a:r>
              <a:rPr lang="it-CH" sz="2400" dirty="0" smtClean="0"/>
              <a:t> by others and</a:t>
            </a:r>
            <a:r>
              <a:rPr lang="it-CH" sz="2400" b="1" dirty="0" smtClean="0">
                <a:solidFill>
                  <a:schemeClr val="tx2"/>
                </a:solidFill>
              </a:rPr>
              <a:t> </a:t>
            </a:r>
            <a:r>
              <a:rPr lang="it-CH" sz="2400" dirty="0" smtClean="0"/>
              <a:t>better</a:t>
            </a:r>
            <a:r>
              <a:rPr lang="it-CH" sz="2400" b="1" dirty="0" smtClean="0">
                <a:solidFill>
                  <a:schemeClr val="tx2"/>
                </a:solidFill>
              </a:rPr>
              <a:t> </a:t>
            </a:r>
            <a:r>
              <a:rPr lang="it-CH" sz="2400" b="1" dirty="0" smtClean="0">
                <a:solidFill>
                  <a:srgbClr val="92D050"/>
                </a:solidFill>
                <a:latin typeface="+mj-lt"/>
                <a:ea typeface="+mj-ea"/>
                <a:cs typeface="+mj-cs"/>
              </a:rPr>
              <a:t>connected</a:t>
            </a:r>
            <a:r>
              <a:rPr lang="it-CH" sz="2400" b="1" dirty="0" smtClean="0">
                <a:solidFill>
                  <a:schemeClr val="tx2"/>
                </a:solidFill>
              </a:rPr>
              <a:t> </a:t>
            </a:r>
            <a:r>
              <a:rPr lang="it-CH" sz="2400" b="1" dirty="0" smtClean="0">
                <a:solidFill>
                  <a:srgbClr val="92D050"/>
                </a:solidFill>
                <a:latin typeface="+mj-lt"/>
                <a:ea typeface="+mj-ea"/>
                <a:cs typeface="+mj-cs"/>
              </a:rPr>
              <a:t>with other communities </a:t>
            </a:r>
          </a:p>
          <a:p>
            <a:r>
              <a:rPr lang="it-CH" sz="2400" dirty="0" smtClean="0"/>
              <a:t>with dependable </a:t>
            </a:r>
            <a:r>
              <a:rPr lang="it-CH" sz="2400" b="1" dirty="0" smtClean="0">
                <a:solidFill>
                  <a:srgbClr val="92D050"/>
                </a:solidFill>
                <a:latin typeface="+mj-lt"/>
                <a:ea typeface="+mj-ea"/>
                <a:cs typeface="+mj-cs"/>
              </a:rPr>
              <a:t>friends and allies </a:t>
            </a:r>
            <a:r>
              <a:rPr lang="it-CH" sz="2400" dirty="0" smtClean="0"/>
              <a:t>in civil society and in government quarters</a:t>
            </a:r>
          </a:p>
          <a:p>
            <a:r>
              <a:rPr lang="it-CH" sz="2400" b="1" dirty="0" smtClean="0">
                <a:solidFill>
                  <a:srgbClr val="92D050"/>
                </a:solidFill>
                <a:latin typeface="+mj-lt"/>
                <a:ea typeface="+mj-ea"/>
                <a:cs typeface="+mj-cs"/>
              </a:rPr>
              <a:t>wiser</a:t>
            </a:r>
            <a:r>
              <a:rPr lang="it-CH" sz="2400" dirty="0" smtClean="0"/>
              <a:t>, more</a:t>
            </a:r>
            <a:r>
              <a:rPr lang="it-CH" sz="2400" b="1" dirty="0" smtClean="0">
                <a:solidFill>
                  <a:schemeClr val="tx2"/>
                </a:solidFill>
              </a:rPr>
              <a:t> </a:t>
            </a:r>
            <a:r>
              <a:rPr lang="it-CH" sz="2400" b="1" dirty="0" smtClean="0">
                <a:solidFill>
                  <a:srgbClr val="92D050"/>
                </a:solidFill>
                <a:latin typeface="+mj-lt"/>
                <a:ea typeface="+mj-ea"/>
                <a:cs typeface="+mj-cs"/>
              </a:rPr>
              <a:t>responsible</a:t>
            </a:r>
            <a:r>
              <a:rPr lang="it-CH" sz="2400" b="1" dirty="0" smtClean="0">
                <a:solidFill>
                  <a:schemeClr val="tx2"/>
                </a:solidFill>
              </a:rPr>
              <a:t> </a:t>
            </a:r>
            <a:r>
              <a:rPr lang="it-CH" sz="2400" dirty="0" smtClean="0"/>
              <a:t>and more </a:t>
            </a:r>
            <a:r>
              <a:rPr lang="it-CH" sz="2400" b="1" dirty="0" smtClean="0">
                <a:solidFill>
                  <a:srgbClr val="92D050"/>
                </a:solidFill>
                <a:latin typeface="+mj-lt"/>
                <a:ea typeface="+mj-ea"/>
                <a:cs typeface="+mj-cs"/>
              </a:rPr>
              <a:t>capable to learn, innovate </a:t>
            </a:r>
            <a:r>
              <a:rPr lang="it-CH" sz="2400" dirty="0" smtClean="0"/>
              <a:t>and</a:t>
            </a:r>
            <a:r>
              <a:rPr lang="it-CH" sz="2400" b="1" dirty="0" smtClean="0">
                <a:solidFill>
                  <a:schemeClr val="tx2"/>
                </a:solidFill>
              </a:rPr>
              <a:t> </a:t>
            </a:r>
            <a:r>
              <a:rPr lang="it-CH" sz="2400" b="1" dirty="0" smtClean="0">
                <a:solidFill>
                  <a:srgbClr val="92D050"/>
                </a:solidFill>
                <a:latin typeface="+mj-lt"/>
                <a:ea typeface="+mj-ea"/>
                <a:cs typeface="+mj-cs"/>
              </a:rPr>
              <a:t>prevent</a:t>
            </a:r>
            <a:r>
              <a:rPr lang="it-CH" sz="2400" b="1" dirty="0" smtClean="0">
                <a:solidFill>
                  <a:schemeClr val="tx2"/>
                </a:solidFill>
              </a:rPr>
              <a:t> </a:t>
            </a:r>
            <a:r>
              <a:rPr lang="it-CH" sz="2400" dirty="0" smtClean="0"/>
              <a:t>and </a:t>
            </a:r>
            <a:r>
              <a:rPr lang="it-CH" sz="2400" b="1" dirty="0" smtClean="0">
                <a:solidFill>
                  <a:srgbClr val="92D050"/>
                </a:solidFill>
                <a:latin typeface="+mj-lt"/>
                <a:ea typeface="+mj-ea"/>
                <a:cs typeface="+mj-cs"/>
              </a:rPr>
              <a:t>solve problems</a:t>
            </a:r>
          </a:p>
          <a:p>
            <a:endParaRPr lang="en-GB" sz="2400" b="1" dirty="0" smtClean="0">
              <a:solidFill>
                <a:schemeClr val="tx2"/>
              </a:solidFill>
              <a:latin typeface="+mj-lt"/>
              <a:ea typeface="+mj-ea"/>
              <a:cs typeface="+mj-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Box 4"/>
          <p:cNvSpPr txBox="1">
            <a:spLocks noChangeArrowheads="1"/>
          </p:cNvSpPr>
          <p:nvPr/>
        </p:nvSpPr>
        <p:spPr bwMode="auto">
          <a:xfrm>
            <a:off x="7721600" y="4724400"/>
            <a:ext cx="2336800" cy="431800"/>
          </a:xfrm>
          <a:prstGeom prst="rect">
            <a:avLst/>
          </a:prstGeom>
          <a:solidFill>
            <a:schemeClr val="tx2"/>
          </a:solidFill>
          <a:ln>
            <a:headEnd/>
            <a:tailEnd/>
          </a:ln>
        </p:spPr>
        <p:style>
          <a:lnRef idx="1">
            <a:schemeClr val="accent1"/>
          </a:lnRef>
          <a:fillRef idx="3">
            <a:schemeClr val="accent1"/>
          </a:fillRef>
          <a:effectRef idx="2">
            <a:schemeClr val="accent1"/>
          </a:effectRef>
          <a:fontRef idx="minor">
            <a:schemeClr val="lt1"/>
          </a:fontRef>
        </p:style>
        <p:txBody>
          <a:bodyPr/>
          <a:lstStyle/>
          <a:p>
            <a:pPr algn="ctr">
              <a:spcAft>
                <a:spcPts val="1000"/>
              </a:spcAft>
              <a:defRPr/>
            </a:pPr>
            <a:r>
              <a:rPr lang="en-GB" sz="1200" b="1" dirty="0" err="1">
                <a:solidFill>
                  <a:schemeClr val="bg2"/>
                </a:solidFill>
              </a:rPr>
              <a:t>Consejo</a:t>
            </a:r>
            <a:r>
              <a:rPr lang="en-GB" sz="1200" b="1" dirty="0">
                <a:solidFill>
                  <a:schemeClr val="bg2"/>
                </a:solidFill>
              </a:rPr>
              <a:t> </a:t>
            </a:r>
            <a:r>
              <a:rPr lang="en-GB" sz="1200" b="1" dirty="0" err="1">
                <a:solidFill>
                  <a:schemeClr val="bg2"/>
                </a:solidFill>
              </a:rPr>
              <a:t>Shipibo</a:t>
            </a:r>
            <a:r>
              <a:rPr lang="en-GB" sz="1200" b="1" dirty="0">
                <a:solidFill>
                  <a:schemeClr val="bg2"/>
                </a:solidFill>
              </a:rPr>
              <a:t> </a:t>
            </a:r>
            <a:r>
              <a:rPr lang="en-GB" sz="1200" b="1" dirty="0" err="1">
                <a:solidFill>
                  <a:schemeClr val="bg2"/>
                </a:solidFill>
              </a:rPr>
              <a:t>Conibo</a:t>
            </a:r>
            <a:r>
              <a:rPr lang="en-GB" sz="1200" b="1" dirty="0">
                <a:solidFill>
                  <a:schemeClr val="bg2"/>
                </a:solidFill>
              </a:rPr>
              <a:t> </a:t>
            </a:r>
            <a:r>
              <a:rPr lang="en-GB" sz="1200" b="1" dirty="0" err="1">
                <a:solidFill>
                  <a:schemeClr val="bg2"/>
                </a:solidFill>
              </a:rPr>
              <a:t>Xetebo</a:t>
            </a:r>
            <a:r>
              <a:rPr lang="en-GB" sz="1200" b="1" dirty="0">
                <a:solidFill>
                  <a:schemeClr val="bg2"/>
                </a:solidFill>
              </a:rPr>
              <a:t> (Peru)</a:t>
            </a:r>
            <a:endParaRPr lang="en-US" sz="1000" b="1" dirty="0">
              <a:solidFill>
                <a:schemeClr val="bg2"/>
              </a:solidFill>
            </a:endParaRPr>
          </a:p>
        </p:txBody>
      </p:sp>
      <p:sp>
        <p:nvSpPr>
          <p:cNvPr id="66" name="Text Box 4"/>
          <p:cNvSpPr txBox="1">
            <a:spLocks noChangeArrowheads="1"/>
          </p:cNvSpPr>
          <p:nvPr/>
        </p:nvSpPr>
        <p:spPr bwMode="auto">
          <a:xfrm>
            <a:off x="6096000" y="5334000"/>
            <a:ext cx="1930400" cy="228600"/>
          </a:xfrm>
          <a:prstGeom prst="rect">
            <a:avLst/>
          </a:prstGeom>
          <a:solidFill>
            <a:schemeClr val="tx2"/>
          </a:solidFill>
          <a:ln>
            <a:headEnd/>
            <a:tailEnd/>
          </a:ln>
        </p:spPr>
        <p:style>
          <a:lnRef idx="1">
            <a:schemeClr val="accent1"/>
          </a:lnRef>
          <a:fillRef idx="3">
            <a:schemeClr val="accent1"/>
          </a:fillRef>
          <a:effectRef idx="2">
            <a:schemeClr val="accent1"/>
          </a:effectRef>
          <a:fontRef idx="minor">
            <a:schemeClr val="lt1"/>
          </a:fontRef>
        </p:style>
        <p:txBody>
          <a:bodyPr/>
          <a:lstStyle/>
          <a:p>
            <a:pPr algn="ctr">
              <a:spcAft>
                <a:spcPts val="1000"/>
              </a:spcAft>
              <a:defRPr/>
            </a:pPr>
            <a:r>
              <a:rPr lang="en-GB" sz="1200" b="1" dirty="0">
                <a:solidFill>
                  <a:schemeClr val="bg2"/>
                </a:solidFill>
                <a:latin typeface="Calibri" pitchFamily="34" charset="0"/>
              </a:rPr>
              <a:t>EKURI INITIATIVE</a:t>
            </a:r>
            <a:endParaRPr lang="en-US" sz="1000" b="1" dirty="0">
              <a:solidFill>
                <a:schemeClr val="bg2"/>
              </a:solidFill>
            </a:endParaRPr>
          </a:p>
        </p:txBody>
      </p:sp>
      <p:sp>
        <p:nvSpPr>
          <p:cNvPr id="99331" name="Subtitle 4"/>
          <p:cNvSpPr>
            <a:spLocks noGrp="1"/>
          </p:cNvSpPr>
          <p:nvPr>
            <p:ph type="subTitle" idx="4294967295"/>
          </p:nvPr>
        </p:nvSpPr>
        <p:spPr>
          <a:xfrm>
            <a:off x="-1775883" y="3260726"/>
            <a:ext cx="11895668" cy="1247775"/>
          </a:xfrm>
        </p:spPr>
        <p:txBody>
          <a:bodyPr/>
          <a:lstStyle/>
          <a:p>
            <a:pPr marL="0" indent="0" algn="ctr" eaLnBrk="1" hangingPunct="1">
              <a:buFontTx/>
              <a:buNone/>
              <a:defRPr/>
            </a:pPr>
            <a:r>
              <a:rPr lang="fr-CH" sz="4000" u="sng" dirty="0" smtClean="0">
                <a:solidFill>
                  <a:srgbClr val="FFFFCC"/>
                </a:solidFill>
                <a:hlinkClick r:id="rId4"/>
              </a:rPr>
              <a:t>www.ICCAconsortium</a:t>
            </a:r>
            <a:r>
              <a:rPr lang="fr-CH" sz="4000" u="sng" dirty="0" smtClean="0">
                <a:solidFill>
                  <a:srgbClr val="FFFFCC"/>
                </a:solidFill>
              </a:rPr>
              <a:t>.org</a:t>
            </a:r>
            <a:endParaRPr lang="en-US" sz="4800" u="sng" dirty="0" smtClean="0">
              <a:solidFill>
                <a:srgbClr val="FFFFCC"/>
              </a:solidFill>
            </a:endParaRPr>
          </a:p>
        </p:txBody>
      </p:sp>
      <p:pic>
        <p:nvPicPr>
          <p:cNvPr id="71685" name="Picture 23" descr="wamip logo red w line- Samll Photo shop"/>
          <p:cNvPicPr>
            <a:picLocks noChangeAspect="1" noChangeArrowheads="1"/>
          </p:cNvPicPr>
          <p:nvPr/>
        </p:nvPicPr>
        <p:blipFill>
          <a:blip r:embed="rId5" cstate="screen"/>
          <a:srcRect/>
          <a:stretch>
            <a:fillRect/>
          </a:stretch>
        </p:blipFill>
        <p:spPr bwMode="auto">
          <a:xfrm>
            <a:off x="5080000" y="3962401"/>
            <a:ext cx="990600" cy="720725"/>
          </a:xfrm>
          <a:prstGeom prst="rect">
            <a:avLst/>
          </a:prstGeom>
          <a:noFill/>
          <a:ln w="9525">
            <a:noFill/>
            <a:miter lim="800000"/>
            <a:headEnd/>
            <a:tailEnd/>
          </a:ln>
        </p:spPr>
      </p:pic>
      <p:pic>
        <p:nvPicPr>
          <p:cNvPr id="71686" name="Picture 24" descr="Cenesta logo"/>
          <p:cNvPicPr>
            <a:picLocks noChangeAspect="1" noChangeArrowheads="1"/>
          </p:cNvPicPr>
          <p:nvPr/>
        </p:nvPicPr>
        <p:blipFill>
          <a:blip r:embed="rId6" cstate="screen"/>
          <a:srcRect/>
          <a:stretch>
            <a:fillRect/>
          </a:stretch>
        </p:blipFill>
        <p:spPr bwMode="auto">
          <a:xfrm>
            <a:off x="8897421" y="96926"/>
            <a:ext cx="1418642" cy="472881"/>
          </a:xfrm>
          <a:prstGeom prst="rect">
            <a:avLst/>
          </a:prstGeom>
          <a:noFill/>
          <a:ln w="9525">
            <a:noFill/>
            <a:miter lim="800000"/>
            <a:headEnd/>
            <a:tailEnd/>
          </a:ln>
        </p:spPr>
      </p:pic>
      <p:pic>
        <p:nvPicPr>
          <p:cNvPr id="71687" name="Picture 26" descr="Kalpavriksh"/>
          <p:cNvPicPr>
            <a:picLocks noChangeAspect="1" noChangeArrowheads="1"/>
          </p:cNvPicPr>
          <p:nvPr/>
        </p:nvPicPr>
        <p:blipFill>
          <a:blip r:embed="rId7" cstate="screen"/>
          <a:srcRect/>
          <a:stretch>
            <a:fillRect/>
          </a:stretch>
        </p:blipFill>
        <p:spPr bwMode="auto">
          <a:xfrm>
            <a:off x="10058400" y="3352801"/>
            <a:ext cx="1075267" cy="938213"/>
          </a:xfrm>
          <a:prstGeom prst="rect">
            <a:avLst/>
          </a:prstGeom>
          <a:noFill/>
          <a:ln w="9525">
            <a:noFill/>
            <a:miter lim="800000"/>
            <a:headEnd/>
            <a:tailEnd/>
          </a:ln>
        </p:spPr>
      </p:pic>
      <p:pic>
        <p:nvPicPr>
          <p:cNvPr id="71688" name="Picture 27" descr="ipacc_logo_02"/>
          <p:cNvPicPr>
            <a:picLocks noChangeAspect="1" noChangeArrowheads="1"/>
          </p:cNvPicPr>
          <p:nvPr/>
        </p:nvPicPr>
        <p:blipFill>
          <a:blip r:embed="rId8" cstate="screen"/>
          <a:srcRect/>
          <a:stretch>
            <a:fillRect/>
          </a:stretch>
        </p:blipFill>
        <p:spPr bwMode="auto">
          <a:xfrm>
            <a:off x="46568" y="4005264"/>
            <a:ext cx="1121833" cy="503237"/>
          </a:xfrm>
          <a:prstGeom prst="rect">
            <a:avLst/>
          </a:prstGeom>
          <a:noFill/>
          <a:ln w="9525">
            <a:noFill/>
            <a:miter lim="800000"/>
            <a:headEnd/>
            <a:tailEnd/>
          </a:ln>
        </p:spPr>
      </p:pic>
      <p:pic>
        <p:nvPicPr>
          <p:cNvPr id="71689" name="Picture 28" descr="FPP_logo"/>
          <p:cNvPicPr>
            <a:picLocks noChangeAspect="1" noChangeArrowheads="1"/>
          </p:cNvPicPr>
          <p:nvPr/>
        </p:nvPicPr>
        <p:blipFill>
          <a:blip r:embed="rId9" cstate="screen"/>
          <a:srcRect/>
          <a:stretch>
            <a:fillRect/>
          </a:stretch>
        </p:blipFill>
        <p:spPr bwMode="auto">
          <a:xfrm>
            <a:off x="165244" y="1631949"/>
            <a:ext cx="1056217" cy="788988"/>
          </a:xfrm>
          <a:prstGeom prst="rect">
            <a:avLst/>
          </a:prstGeom>
          <a:noFill/>
          <a:ln w="9525">
            <a:noFill/>
            <a:miter lim="800000"/>
            <a:headEnd/>
            <a:tailEnd/>
          </a:ln>
        </p:spPr>
      </p:pic>
      <p:pic>
        <p:nvPicPr>
          <p:cNvPr id="71690" name="Picture 31" descr="QLF_logo_color_name_2_copy"/>
          <p:cNvPicPr>
            <a:picLocks noChangeAspect="1" noChangeArrowheads="1"/>
          </p:cNvPicPr>
          <p:nvPr/>
        </p:nvPicPr>
        <p:blipFill>
          <a:blip r:embed="rId10" cstate="screen"/>
          <a:srcRect/>
          <a:stretch>
            <a:fillRect/>
          </a:stretch>
        </p:blipFill>
        <p:spPr bwMode="auto">
          <a:xfrm>
            <a:off x="1295401" y="3971925"/>
            <a:ext cx="774700" cy="609600"/>
          </a:xfrm>
          <a:prstGeom prst="rect">
            <a:avLst/>
          </a:prstGeom>
          <a:noFill/>
          <a:ln w="9525">
            <a:noFill/>
            <a:miter lim="800000"/>
            <a:headEnd/>
            <a:tailEnd/>
          </a:ln>
        </p:spPr>
      </p:pic>
      <p:pic>
        <p:nvPicPr>
          <p:cNvPr id="71691" name="Picture 33" descr="FPCI"/>
          <p:cNvPicPr>
            <a:picLocks noChangeAspect="1" noChangeArrowheads="1"/>
          </p:cNvPicPr>
          <p:nvPr/>
        </p:nvPicPr>
        <p:blipFill>
          <a:blip r:embed="rId11" cstate="screen"/>
          <a:srcRect/>
          <a:stretch>
            <a:fillRect/>
          </a:stretch>
        </p:blipFill>
        <p:spPr bwMode="auto">
          <a:xfrm>
            <a:off x="2844800" y="2727326"/>
            <a:ext cx="1058333" cy="625475"/>
          </a:xfrm>
          <a:prstGeom prst="rect">
            <a:avLst/>
          </a:prstGeom>
          <a:noFill/>
          <a:ln w="9525">
            <a:noFill/>
            <a:miter lim="800000"/>
            <a:headEnd/>
            <a:tailEnd/>
          </a:ln>
        </p:spPr>
      </p:pic>
      <p:pic>
        <p:nvPicPr>
          <p:cNvPr id="71692" name="Picture 34" descr="newen mapu"/>
          <p:cNvPicPr>
            <a:picLocks noChangeAspect="1" noChangeArrowheads="1"/>
          </p:cNvPicPr>
          <p:nvPr/>
        </p:nvPicPr>
        <p:blipFill>
          <a:blip r:embed="rId12" cstate="screen"/>
          <a:srcRect/>
          <a:stretch>
            <a:fillRect/>
          </a:stretch>
        </p:blipFill>
        <p:spPr bwMode="auto">
          <a:xfrm>
            <a:off x="3657600" y="1374045"/>
            <a:ext cx="766901" cy="615717"/>
          </a:xfrm>
          <a:prstGeom prst="rect">
            <a:avLst/>
          </a:prstGeom>
          <a:noFill/>
          <a:ln w="9525">
            <a:noFill/>
            <a:miter lim="800000"/>
            <a:headEnd/>
            <a:tailEnd/>
          </a:ln>
        </p:spPr>
      </p:pic>
      <p:pic>
        <p:nvPicPr>
          <p:cNvPr id="71693" name="Picture 1" descr="C:\Users\gbf\Desktop\ICCA CONSORTIUM SEPT 2010\logos\GDF-logo-large-plum.jpg"/>
          <p:cNvPicPr>
            <a:picLocks noChangeAspect="1" noChangeArrowheads="1"/>
          </p:cNvPicPr>
          <p:nvPr/>
        </p:nvPicPr>
        <p:blipFill>
          <a:blip r:embed="rId13" cstate="screen"/>
          <a:srcRect/>
          <a:stretch>
            <a:fillRect/>
          </a:stretch>
        </p:blipFill>
        <p:spPr bwMode="auto">
          <a:xfrm>
            <a:off x="10033001" y="1054100"/>
            <a:ext cx="963084" cy="719138"/>
          </a:xfrm>
          <a:prstGeom prst="rect">
            <a:avLst/>
          </a:prstGeom>
          <a:noFill/>
          <a:ln w="9525">
            <a:noFill/>
            <a:miter lim="800000"/>
            <a:headEnd/>
            <a:tailEnd/>
          </a:ln>
        </p:spPr>
      </p:pic>
      <p:pic>
        <p:nvPicPr>
          <p:cNvPr id="71694" name="Picture 4" descr="C:\Users\gbf\Desktop\ICCA CONSORTIUM SEPT 2010\logos\NJ.jpg"/>
          <p:cNvPicPr>
            <a:picLocks noChangeAspect="1" noChangeArrowheads="1"/>
          </p:cNvPicPr>
          <p:nvPr/>
        </p:nvPicPr>
        <p:blipFill>
          <a:blip r:embed="rId14" cstate="screen"/>
          <a:srcRect/>
          <a:stretch>
            <a:fillRect/>
          </a:stretch>
        </p:blipFill>
        <p:spPr bwMode="auto">
          <a:xfrm>
            <a:off x="7649800" y="3435832"/>
            <a:ext cx="2294467" cy="431800"/>
          </a:xfrm>
          <a:prstGeom prst="rect">
            <a:avLst/>
          </a:prstGeom>
          <a:noFill/>
          <a:ln w="9525">
            <a:noFill/>
            <a:miter lim="800000"/>
            <a:headEnd/>
            <a:tailEnd/>
          </a:ln>
        </p:spPr>
      </p:pic>
      <p:pic>
        <p:nvPicPr>
          <p:cNvPr id="71695" name="Picture 7" descr="C:\Users\gbf\Desktop\ntfp-ep%20logo.jpg"/>
          <p:cNvPicPr>
            <a:picLocks noChangeAspect="1" noChangeArrowheads="1"/>
          </p:cNvPicPr>
          <p:nvPr/>
        </p:nvPicPr>
        <p:blipFill>
          <a:blip r:embed="rId15" cstate="screen"/>
          <a:srcRect/>
          <a:stretch>
            <a:fillRect/>
          </a:stretch>
        </p:blipFill>
        <p:spPr bwMode="auto">
          <a:xfrm>
            <a:off x="6400803" y="41275"/>
            <a:ext cx="2303957" cy="508000"/>
          </a:xfrm>
          <a:prstGeom prst="rect">
            <a:avLst/>
          </a:prstGeom>
          <a:noFill/>
          <a:ln w="9525">
            <a:noFill/>
            <a:miter lim="800000"/>
            <a:headEnd/>
            <a:tailEnd/>
          </a:ln>
        </p:spPr>
      </p:pic>
      <p:pic>
        <p:nvPicPr>
          <p:cNvPr id="71696" name="Picture 2" descr="C:\Users\gbf\Desktop\ICCA CONSORTIUM SEPT 2010\logos\kawawana logo provisoire.jpg"/>
          <p:cNvPicPr>
            <a:picLocks noChangeAspect="1" noChangeArrowheads="1"/>
          </p:cNvPicPr>
          <p:nvPr/>
        </p:nvPicPr>
        <p:blipFill>
          <a:blip r:embed="rId16" cstate="screen"/>
          <a:srcRect/>
          <a:stretch>
            <a:fillRect/>
          </a:stretch>
        </p:blipFill>
        <p:spPr bwMode="auto">
          <a:xfrm>
            <a:off x="6197600" y="4038600"/>
            <a:ext cx="1066800" cy="674688"/>
          </a:xfrm>
          <a:prstGeom prst="rect">
            <a:avLst/>
          </a:prstGeom>
          <a:noFill/>
          <a:ln w="9525">
            <a:noFill/>
            <a:miter lim="800000"/>
            <a:headEnd/>
            <a:tailEnd/>
          </a:ln>
        </p:spPr>
      </p:pic>
      <p:pic>
        <p:nvPicPr>
          <p:cNvPr id="71697" name="Picture 8" descr="C:\Users\gbf\Desktop\mainlogo_.gif"/>
          <p:cNvPicPr>
            <a:picLocks noChangeAspect="1" noChangeArrowheads="1"/>
          </p:cNvPicPr>
          <p:nvPr/>
        </p:nvPicPr>
        <p:blipFill>
          <a:blip r:embed="rId17" cstate="screen"/>
          <a:srcRect/>
          <a:stretch>
            <a:fillRect/>
          </a:stretch>
        </p:blipFill>
        <p:spPr bwMode="auto">
          <a:xfrm>
            <a:off x="6502400" y="6162676"/>
            <a:ext cx="1219200" cy="695325"/>
          </a:xfrm>
          <a:prstGeom prst="rect">
            <a:avLst/>
          </a:prstGeom>
          <a:noFill/>
          <a:ln w="9525">
            <a:noFill/>
            <a:miter lim="800000"/>
            <a:headEnd/>
            <a:tailEnd/>
          </a:ln>
        </p:spPr>
      </p:pic>
      <p:pic>
        <p:nvPicPr>
          <p:cNvPr id="71698" name="Picture 9" descr="C:\Users\gbf\Desktop\gfc%20logo%20def%20new.jpg"/>
          <p:cNvPicPr>
            <a:picLocks noChangeAspect="1" noChangeArrowheads="1"/>
          </p:cNvPicPr>
          <p:nvPr/>
        </p:nvPicPr>
        <p:blipFill>
          <a:blip r:embed="rId18" cstate="screen"/>
          <a:srcRect/>
          <a:stretch>
            <a:fillRect/>
          </a:stretch>
        </p:blipFill>
        <p:spPr bwMode="auto">
          <a:xfrm>
            <a:off x="2194917" y="4508501"/>
            <a:ext cx="1126067" cy="688975"/>
          </a:xfrm>
          <a:prstGeom prst="rect">
            <a:avLst/>
          </a:prstGeom>
          <a:noFill/>
          <a:ln w="9525">
            <a:noFill/>
            <a:miter lim="800000"/>
            <a:headEnd/>
            <a:tailEnd/>
          </a:ln>
        </p:spPr>
      </p:pic>
      <p:sp>
        <p:nvSpPr>
          <p:cNvPr id="38" name="Rectangle 2"/>
          <p:cNvSpPr txBox="1">
            <a:spLocks noChangeArrowheads="1"/>
          </p:cNvSpPr>
          <p:nvPr/>
        </p:nvSpPr>
        <p:spPr bwMode="auto">
          <a:xfrm>
            <a:off x="334434" y="2781301"/>
            <a:ext cx="6049433" cy="720725"/>
          </a:xfrm>
          <a:prstGeom prst="rect">
            <a:avLst/>
          </a:prstGeom>
          <a:noFill/>
          <a:ln w="9525">
            <a:noFill/>
            <a:miter lim="800000"/>
            <a:headEnd/>
            <a:tailEnd/>
          </a:ln>
          <a:effectLst/>
        </p:spPr>
        <p:txBody>
          <a:bodyPr anchor="ctr"/>
          <a:lstStyle/>
          <a:p>
            <a:pPr algn="r">
              <a:defRPr/>
            </a:pPr>
            <a:endParaRPr lang="fr-FR" sz="2000" b="1" kern="0" dirty="0">
              <a:solidFill>
                <a:schemeClr val="tx2"/>
              </a:solidFill>
              <a:effectLst>
                <a:outerShdw blurRad="38100" dist="38100" dir="2700000" algn="tl">
                  <a:srgbClr val="000000"/>
                </a:outerShdw>
              </a:effectLst>
              <a:latin typeface="+mj-lt"/>
              <a:ea typeface="+mj-ea"/>
              <a:cs typeface="+mj-cs"/>
            </a:endParaRPr>
          </a:p>
        </p:txBody>
      </p:sp>
      <p:pic>
        <p:nvPicPr>
          <p:cNvPr id="71700" name="Picture 37" descr="C:\Users\GBF\Desktop\oxlajuj_logo.jpg"/>
          <p:cNvPicPr>
            <a:picLocks noChangeAspect="1" noChangeArrowheads="1"/>
          </p:cNvPicPr>
          <p:nvPr/>
        </p:nvPicPr>
        <p:blipFill>
          <a:blip r:embed="rId19" cstate="screen"/>
          <a:srcRect/>
          <a:stretch>
            <a:fillRect/>
          </a:stretch>
        </p:blipFill>
        <p:spPr bwMode="auto">
          <a:xfrm>
            <a:off x="10991851" y="5300663"/>
            <a:ext cx="1153583" cy="652462"/>
          </a:xfrm>
          <a:prstGeom prst="rect">
            <a:avLst/>
          </a:prstGeom>
          <a:noFill/>
          <a:ln w="9525">
            <a:noFill/>
            <a:miter lim="800000"/>
            <a:headEnd/>
            <a:tailEnd/>
          </a:ln>
        </p:spPr>
      </p:pic>
      <p:pic>
        <p:nvPicPr>
          <p:cNvPr id="71701" name="Picture 38" descr="C:\Users\GBF\Desktop\melca%20logo.jpg"/>
          <p:cNvPicPr>
            <a:picLocks noChangeAspect="1" noChangeArrowheads="1"/>
          </p:cNvPicPr>
          <p:nvPr/>
        </p:nvPicPr>
        <p:blipFill>
          <a:blip r:embed="rId20" cstate="screen"/>
          <a:srcRect/>
          <a:stretch>
            <a:fillRect/>
          </a:stretch>
        </p:blipFill>
        <p:spPr bwMode="auto">
          <a:xfrm>
            <a:off x="7725833" y="6169026"/>
            <a:ext cx="865717" cy="688975"/>
          </a:xfrm>
          <a:prstGeom prst="rect">
            <a:avLst/>
          </a:prstGeom>
          <a:noFill/>
          <a:ln w="9525">
            <a:noFill/>
            <a:miter lim="800000"/>
            <a:headEnd/>
            <a:tailEnd/>
          </a:ln>
        </p:spPr>
      </p:pic>
      <p:pic>
        <p:nvPicPr>
          <p:cNvPr id="71702" name="Picture 39" descr="C:\Users\GBF\Desktop\bilital%20marobe.jpg"/>
          <p:cNvPicPr>
            <a:picLocks noChangeAspect="1" noChangeArrowheads="1"/>
          </p:cNvPicPr>
          <p:nvPr/>
        </p:nvPicPr>
        <p:blipFill>
          <a:blip r:embed="rId21" cstate="screen"/>
          <a:srcRect/>
          <a:stretch>
            <a:fillRect/>
          </a:stretch>
        </p:blipFill>
        <p:spPr bwMode="auto">
          <a:xfrm>
            <a:off x="7943851" y="5373688"/>
            <a:ext cx="840316" cy="647700"/>
          </a:xfrm>
          <a:prstGeom prst="rect">
            <a:avLst/>
          </a:prstGeom>
          <a:noFill/>
          <a:ln w="9525">
            <a:noFill/>
            <a:miter lim="800000"/>
            <a:headEnd/>
            <a:tailEnd/>
          </a:ln>
        </p:spPr>
      </p:pic>
      <p:pic>
        <p:nvPicPr>
          <p:cNvPr id="71703" name="Picture 40" descr="C:\Users\GBF\Desktop\icsf%20logo.jpg"/>
          <p:cNvPicPr>
            <a:picLocks noChangeAspect="1" noChangeArrowheads="1"/>
          </p:cNvPicPr>
          <p:nvPr/>
        </p:nvPicPr>
        <p:blipFill>
          <a:blip r:embed="rId22" cstate="screen"/>
          <a:srcRect/>
          <a:stretch>
            <a:fillRect/>
          </a:stretch>
        </p:blipFill>
        <p:spPr bwMode="auto">
          <a:xfrm>
            <a:off x="1335737" y="1726059"/>
            <a:ext cx="858012" cy="643509"/>
          </a:xfrm>
          <a:prstGeom prst="rect">
            <a:avLst/>
          </a:prstGeom>
          <a:noFill/>
          <a:ln w="9525">
            <a:noFill/>
            <a:miter lim="800000"/>
            <a:headEnd/>
            <a:tailEnd/>
          </a:ln>
        </p:spPr>
      </p:pic>
      <p:pic>
        <p:nvPicPr>
          <p:cNvPr id="71704" name="Picture 42" descr="C:\Users\GBF\Desktop\dana_cooperaive_logo.jpg"/>
          <p:cNvPicPr>
            <a:picLocks noChangeAspect="1" noChangeArrowheads="1"/>
          </p:cNvPicPr>
          <p:nvPr/>
        </p:nvPicPr>
        <p:blipFill>
          <a:blip r:embed="rId23" cstate="screen"/>
          <a:srcRect/>
          <a:stretch>
            <a:fillRect/>
          </a:stretch>
        </p:blipFill>
        <p:spPr bwMode="auto">
          <a:xfrm>
            <a:off x="4064000" y="5562601"/>
            <a:ext cx="1016000" cy="608013"/>
          </a:xfrm>
          <a:prstGeom prst="rect">
            <a:avLst/>
          </a:prstGeom>
          <a:noFill/>
          <a:ln w="9525">
            <a:noFill/>
            <a:miter lim="800000"/>
            <a:headEnd/>
            <a:tailEnd/>
          </a:ln>
        </p:spPr>
      </p:pic>
      <p:pic>
        <p:nvPicPr>
          <p:cNvPr id="71705" name="Picture 44" descr="C:\Users\GBF\Pictures\KEY LOGOS etc\abn_logo.jpg"/>
          <p:cNvPicPr>
            <a:picLocks noChangeAspect="1" noChangeArrowheads="1"/>
          </p:cNvPicPr>
          <p:nvPr/>
        </p:nvPicPr>
        <p:blipFill>
          <a:blip r:embed="rId24" cstate="screen"/>
          <a:srcRect/>
          <a:stretch>
            <a:fillRect/>
          </a:stretch>
        </p:blipFill>
        <p:spPr bwMode="auto">
          <a:xfrm>
            <a:off x="6228423" y="723937"/>
            <a:ext cx="1151467" cy="581025"/>
          </a:xfrm>
          <a:prstGeom prst="rect">
            <a:avLst/>
          </a:prstGeom>
          <a:noFill/>
          <a:ln w="9525">
            <a:noFill/>
            <a:miter lim="800000"/>
            <a:headEnd/>
            <a:tailEnd/>
          </a:ln>
        </p:spPr>
      </p:pic>
      <p:pic>
        <p:nvPicPr>
          <p:cNvPr id="71706" name="Picture 45" descr="C:\Users\GBF\Pictures\KEY LOGOS etc\aldaw.jpg"/>
          <p:cNvPicPr>
            <a:picLocks noChangeAspect="1" noChangeArrowheads="1"/>
          </p:cNvPicPr>
          <p:nvPr/>
        </p:nvPicPr>
        <p:blipFill>
          <a:blip r:embed="rId25" cstate="screen"/>
          <a:srcRect/>
          <a:stretch>
            <a:fillRect/>
          </a:stretch>
        </p:blipFill>
        <p:spPr bwMode="auto">
          <a:xfrm>
            <a:off x="48684" y="5445125"/>
            <a:ext cx="863600" cy="865188"/>
          </a:xfrm>
          <a:prstGeom prst="rect">
            <a:avLst/>
          </a:prstGeom>
          <a:noFill/>
          <a:ln w="9525">
            <a:noFill/>
            <a:miter lim="800000"/>
            <a:headEnd/>
            <a:tailEnd/>
          </a:ln>
        </p:spPr>
      </p:pic>
      <p:pic>
        <p:nvPicPr>
          <p:cNvPr id="71707" name="Picture 46" descr="C:\Users\GBF\Pictures\KEY LOGOS etc\LOGOS of the Consortium\logo_gaia_whitefade.png"/>
          <p:cNvPicPr>
            <a:picLocks noChangeAspect="1" noChangeArrowheads="1"/>
          </p:cNvPicPr>
          <p:nvPr/>
        </p:nvPicPr>
        <p:blipFill>
          <a:blip r:embed="rId26" cstate="screen"/>
          <a:srcRect/>
          <a:stretch>
            <a:fillRect/>
          </a:stretch>
        </p:blipFill>
        <p:spPr bwMode="auto">
          <a:xfrm>
            <a:off x="7213601" y="3962400"/>
            <a:ext cx="1536700" cy="655638"/>
          </a:xfrm>
          <a:prstGeom prst="rect">
            <a:avLst/>
          </a:prstGeom>
          <a:noFill/>
          <a:ln w="9525">
            <a:noFill/>
            <a:miter lim="800000"/>
            <a:headEnd/>
            <a:tailEnd/>
          </a:ln>
        </p:spPr>
      </p:pic>
      <p:pic>
        <p:nvPicPr>
          <p:cNvPr id="71708" name="Picture 48" descr="C:\Users\GBF\Pictures\KEY LOGOS etc\LOGOS of the Consortium\ow_logo.jpg"/>
          <p:cNvPicPr>
            <a:picLocks noChangeAspect="1" noChangeArrowheads="1"/>
          </p:cNvPicPr>
          <p:nvPr/>
        </p:nvPicPr>
        <p:blipFill>
          <a:blip r:embed="rId27" cstate="screen"/>
          <a:srcRect/>
          <a:stretch>
            <a:fillRect/>
          </a:stretch>
        </p:blipFill>
        <p:spPr bwMode="auto">
          <a:xfrm>
            <a:off x="0" y="4724400"/>
            <a:ext cx="848784" cy="647700"/>
          </a:xfrm>
          <a:prstGeom prst="rect">
            <a:avLst/>
          </a:prstGeom>
          <a:noFill/>
          <a:ln w="9525">
            <a:noFill/>
            <a:miter lim="800000"/>
            <a:headEnd/>
            <a:tailEnd/>
          </a:ln>
        </p:spPr>
      </p:pic>
      <p:pic>
        <p:nvPicPr>
          <p:cNvPr id="71709" name="Picture 52" descr="C:\Users\GBF\Pictures\KEY LOGOS etc\comm_forestry_international_logo.jpg"/>
          <p:cNvPicPr>
            <a:picLocks noChangeAspect="1" noChangeArrowheads="1"/>
          </p:cNvPicPr>
          <p:nvPr/>
        </p:nvPicPr>
        <p:blipFill>
          <a:blip r:embed="rId28" cstate="screen"/>
          <a:srcRect/>
          <a:stretch>
            <a:fillRect/>
          </a:stretch>
        </p:blipFill>
        <p:spPr bwMode="auto">
          <a:xfrm>
            <a:off x="3759201" y="6356350"/>
            <a:ext cx="1536700" cy="501650"/>
          </a:xfrm>
          <a:prstGeom prst="rect">
            <a:avLst/>
          </a:prstGeom>
          <a:noFill/>
          <a:ln w="9525">
            <a:noFill/>
            <a:miter lim="800000"/>
            <a:headEnd/>
            <a:tailEnd/>
          </a:ln>
        </p:spPr>
      </p:pic>
      <p:pic>
        <p:nvPicPr>
          <p:cNvPr id="71710" name="Picture 3" descr="C:\Users\gbf\Desktop\ICCA CONSORTIUM SEPT 2010\logos\Logoecozoica4_Baja.jpg"/>
          <p:cNvPicPr>
            <a:picLocks noChangeAspect="1" noChangeArrowheads="1"/>
          </p:cNvPicPr>
          <p:nvPr/>
        </p:nvPicPr>
        <p:blipFill>
          <a:blip r:embed="rId29" cstate="screen"/>
          <a:srcRect/>
          <a:stretch>
            <a:fillRect/>
          </a:stretch>
        </p:blipFill>
        <p:spPr bwMode="auto">
          <a:xfrm>
            <a:off x="8811684" y="6245226"/>
            <a:ext cx="1123949" cy="612775"/>
          </a:xfrm>
          <a:prstGeom prst="rect">
            <a:avLst/>
          </a:prstGeom>
          <a:noFill/>
          <a:ln w="9525">
            <a:noFill/>
            <a:miter lim="800000"/>
            <a:headEnd/>
            <a:tailEnd/>
          </a:ln>
        </p:spPr>
      </p:pic>
      <p:pic>
        <p:nvPicPr>
          <p:cNvPr id="71711" name="Picture 47" descr="C:\Users\Grazia\Desktop\Falco.jpg"/>
          <p:cNvPicPr>
            <a:picLocks noChangeAspect="1" noChangeArrowheads="1"/>
          </p:cNvPicPr>
          <p:nvPr/>
        </p:nvPicPr>
        <p:blipFill>
          <a:blip r:embed="rId30" cstate="screen"/>
          <a:srcRect/>
          <a:stretch>
            <a:fillRect/>
          </a:stretch>
        </p:blipFill>
        <p:spPr bwMode="auto">
          <a:xfrm>
            <a:off x="9745134" y="1801814"/>
            <a:ext cx="1246717" cy="547687"/>
          </a:xfrm>
          <a:prstGeom prst="rect">
            <a:avLst/>
          </a:prstGeom>
          <a:noFill/>
          <a:ln w="9525">
            <a:noFill/>
            <a:miter lim="800000"/>
            <a:headEnd/>
            <a:tailEnd/>
          </a:ln>
        </p:spPr>
      </p:pic>
      <p:pic>
        <p:nvPicPr>
          <p:cNvPr id="71712" name="Picture 48" descr="C:\Users\GBF\Pictures\logo_fes.gif"/>
          <p:cNvPicPr>
            <a:picLocks noChangeAspect="1" noChangeArrowheads="1"/>
          </p:cNvPicPr>
          <p:nvPr/>
        </p:nvPicPr>
        <p:blipFill>
          <a:blip r:embed="rId31" cstate="screen"/>
          <a:srcRect/>
          <a:stretch>
            <a:fillRect/>
          </a:stretch>
        </p:blipFill>
        <p:spPr bwMode="auto">
          <a:xfrm>
            <a:off x="8113185" y="671514"/>
            <a:ext cx="1824567" cy="454025"/>
          </a:xfrm>
          <a:prstGeom prst="rect">
            <a:avLst/>
          </a:prstGeom>
          <a:noFill/>
          <a:ln w="9525">
            <a:noFill/>
            <a:miter lim="800000"/>
            <a:headEnd/>
            <a:tailEnd/>
          </a:ln>
        </p:spPr>
      </p:pic>
      <p:pic>
        <p:nvPicPr>
          <p:cNvPr id="71713" name="Picture 49" descr="C:\Users\GBF\Pictures\1.png"/>
          <p:cNvPicPr>
            <a:picLocks noChangeAspect="1" noChangeArrowheads="1"/>
          </p:cNvPicPr>
          <p:nvPr/>
        </p:nvPicPr>
        <p:blipFill>
          <a:blip r:embed="rId32" cstate="screen"/>
          <a:srcRect/>
          <a:stretch>
            <a:fillRect/>
          </a:stretch>
        </p:blipFill>
        <p:spPr bwMode="auto">
          <a:xfrm>
            <a:off x="4559301" y="1223964"/>
            <a:ext cx="1172633" cy="765175"/>
          </a:xfrm>
          <a:prstGeom prst="rect">
            <a:avLst/>
          </a:prstGeom>
          <a:noFill/>
          <a:ln w="9525">
            <a:noFill/>
            <a:miter lim="800000"/>
            <a:headEnd/>
            <a:tailEnd/>
          </a:ln>
        </p:spPr>
      </p:pic>
      <p:pic>
        <p:nvPicPr>
          <p:cNvPr id="71714" name="Picture 51"/>
          <p:cNvPicPr>
            <a:picLocks noChangeAspect="1" noChangeArrowheads="1"/>
          </p:cNvPicPr>
          <p:nvPr/>
        </p:nvPicPr>
        <p:blipFill>
          <a:blip r:embed="rId33" cstate="screen"/>
          <a:srcRect/>
          <a:stretch>
            <a:fillRect/>
          </a:stretch>
        </p:blipFill>
        <p:spPr bwMode="auto">
          <a:xfrm>
            <a:off x="10513484" y="115889"/>
            <a:ext cx="1727200" cy="458787"/>
          </a:xfrm>
          <a:prstGeom prst="rect">
            <a:avLst/>
          </a:prstGeom>
          <a:noFill/>
          <a:ln w="9525">
            <a:noFill/>
            <a:miter lim="800000"/>
            <a:headEnd/>
            <a:tailEnd/>
          </a:ln>
        </p:spPr>
      </p:pic>
      <p:pic>
        <p:nvPicPr>
          <p:cNvPr id="71715" name="Picture 50" descr="C:\Users\GBF\Pictures\logo1.jpg"/>
          <p:cNvPicPr>
            <a:picLocks noChangeAspect="1" noChangeArrowheads="1"/>
          </p:cNvPicPr>
          <p:nvPr/>
        </p:nvPicPr>
        <p:blipFill>
          <a:blip r:embed="rId34" cstate="screen"/>
          <a:srcRect/>
          <a:stretch>
            <a:fillRect/>
          </a:stretch>
        </p:blipFill>
        <p:spPr bwMode="auto">
          <a:xfrm>
            <a:off x="11125201" y="765175"/>
            <a:ext cx="1115484" cy="719138"/>
          </a:xfrm>
          <a:prstGeom prst="rect">
            <a:avLst/>
          </a:prstGeom>
          <a:noFill/>
          <a:ln w="9525">
            <a:noFill/>
            <a:miter lim="800000"/>
            <a:headEnd/>
            <a:tailEnd/>
          </a:ln>
        </p:spPr>
      </p:pic>
      <p:pic>
        <p:nvPicPr>
          <p:cNvPr id="71716" name="Picture 51" descr="C:\Users\GBF\Pictures\KEY LOGOS etc\LOGOS CONSORTIUM MEMBERS\tao_foundation_logo.jpg"/>
          <p:cNvPicPr>
            <a:picLocks noChangeAspect="1" noChangeArrowheads="1"/>
          </p:cNvPicPr>
          <p:nvPr/>
        </p:nvPicPr>
        <p:blipFill>
          <a:blip r:embed="rId35" cstate="screen"/>
          <a:srcRect/>
          <a:stretch>
            <a:fillRect/>
          </a:stretch>
        </p:blipFill>
        <p:spPr bwMode="auto">
          <a:xfrm>
            <a:off x="8858251" y="4076700"/>
            <a:ext cx="1077383" cy="571500"/>
          </a:xfrm>
          <a:prstGeom prst="rect">
            <a:avLst/>
          </a:prstGeom>
          <a:noFill/>
          <a:ln w="9525">
            <a:noFill/>
            <a:miter lim="800000"/>
            <a:headEnd/>
            <a:tailEnd/>
          </a:ln>
        </p:spPr>
      </p:pic>
      <p:pic>
        <p:nvPicPr>
          <p:cNvPr id="71717" name="Picture 52" descr="C:\Users\GBF\Pictures\KEY LOGOS etc\LOGOS CONSORTIUM MEMBERS\fsda_logo.jpg"/>
          <p:cNvPicPr>
            <a:picLocks noChangeAspect="1" noChangeArrowheads="1"/>
          </p:cNvPicPr>
          <p:nvPr/>
        </p:nvPicPr>
        <p:blipFill>
          <a:blip r:embed="rId36" cstate="screen"/>
          <a:srcRect/>
          <a:stretch>
            <a:fillRect/>
          </a:stretch>
        </p:blipFill>
        <p:spPr bwMode="auto">
          <a:xfrm>
            <a:off x="8858251" y="5440363"/>
            <a:ext cx="886883" cy="652462"/>
          </a:xfrm>
          <a:prstGeom prst="rect">
            <a:avLst/>
          </a:prstGeom>
          <a:noFill/>
          <a:ln w="9525">
            <a:noFill/>
            <a:miter lim="800000"/>
            <a:headEnd/>
            <a:tailEnd/>
          </a:ln>
        </p:spPr>
      </p:pic>
      <p:pic>
        <p:nvPicPr>
          <p:cNvPr id="71718" name="Picture 53" descr="C:\Users\GBF\Pictures\KEY LOGOS etc\LOGOS CONSORTIUM MEMBERS\Logo Urundei.jpg"/>
          <p:cNvPicPr>
            <a:picLocks noChangeAspect="1" noChangeArrowheads="1"/>
          </p:cNvPicPr>
          <p:nvPr/>
        </p:nvPicPr>
        <p:blipFill>
          <a:blip r:embed="rId37" cstate="screen"/>
          <a:srcRect/>
          <a:stretch>
            <a:fillRect/>
          </a:stretch>
        </p:blipFill>
        <p:spPr bwMode="auto">
          <a:xfrm>
            <a:off x="2235200" y="5257800"/>
            <a:ext cx="696384" cy="647700"/>
          </a:xfrm>
          <a:prstGeom prst="rect">
            <a:avLst/>
          </a:prstGeom>
          <a:noFill/>
          <a:ln w="9525">
            <a:noFill/>
            <a:miter lim="800000"/>
            <a:headEnd/>
            <a:tailEnd/>
          </a:ln>
        </p:spPr>
      </p:pic>
      <p:pic>
        <p:nvPicPr>
          <p:cNvPr id="71719" name="Picture 54" descr="C:\Users\GBF\Pictures\KEY LOGOS etc\LOGOS CONSORTIUM MEMBERS\PACOS Trust logo.jpg"/>
          <p:cNvPicPr>
            <a:picLocks noChangeAspect="1" noChangeArrowheads="1"/>
          </p:cNvPicPr>
          <p:nvPr/>
        </p:nvPicPr>
        <p:blipFill>
          <a:blip r:embed="rId38" cstate="screen"/>
          <a:srcRect/>
          <a:stretch>
            <a:fillRect/>
          </a:stretch>
        </p:blipFill>
        <p:spPr bwMode="auto">
          <a:xfrm>
            <a:off x="11089217" y="1628776"/>
            <a:ext cx="1056216" cy="854075"/>
          </a:xfrm>
          <a:prstGeom prst="rect">
            <a:avLst/>
          </a:prstGeom>
          <a:noFill/>
          <a:ln w="9525">
            <a:noFill/>
            <a:miter lim="800000"/>
            <a:headEnd/>
            <a:tailEnd/>
          </a:ln>
        </p:spPr>
      </p:pic>
      <p:pic>
        <p:nvPicPr>
          <p:cNvPr id="71720" name="Picture 55" descr="C:\Users\GBF\Pictures\KEY LOGOS etc\LOGOS CONSORTIUM MEMBERS\PAFID_Logo.jpg"/>
          <p:cNvPicPr>
            <a:picLocks noChangeAspect="1" noChangeArrowheads="1"/>
          </p:cNvPicPr>
          <p:nvPr/>
        </p:nvPicPr>
        <p:blipFill>
          <a:blip r:embed="rId39" cstate="screen"/>
          <a:srcRect/>
          <a:stretch>
            <a:fillRect/>
          </a:stretch>
        </p:blipFill>
        <p:spPr bwMode="auto">
          <a:xfrm>
            <a:off x="8303684" y="1212851"/>
            <a:ext cx="1631949" cy="487363"/>
          </a:xfrm>
          <a:prstGeom prst="rect">
            <a:avLst/>
          </a:prstGeom>
          <a:noFill/>
          <a:ln w="9525">
            <a:noFill/>
            <a:miter lim="800000"/>
            <a:headEnd/>
            <a:tailEnd/>
          </a:ln>
        </p:spPr>
      </p:pic>
      <p:pic>
        <p:nvPicPr>
          <p:cNvPr id="71721" name="Picture 56" descr="C:\Users\GBF\Pictures\KEY LOGOS etc\observatorio_logo.jpg"/>
          <p:cNvPicPr>
            <a:picLocks noChangeAspect="1" noChangeArrowheads="1"/>
          </p:cNvPicPr>
          <p:nvPr/>
        </p:nvPicPr>
        <p:blipFill>
          <a:blip r:embed="rId40" cstate="screen"/>
          <a:srcRect/>
          <a:stretch>
            <a:fillRect/>
          </a:stretch>
        </p:blipFill>
        <p:spPr bwMode="auto">
          <a:xfrm>
            <a:off x="1016000" y="2514600"/>
            <a:ext cx="670984" cy="863600"/>
          </a:xfrm>
          <a:prstGeom prst="rect">
            <a:avLst/>
          </a:prstGeom>
          <a:noFill/>
          <a:ln w="9525">
            <a:noFill/>
            <a:miter lim="800000"/>
            <a:headEnd/>
            <a:tailEnd/>
          </a:ln>
        </p:spPr>
      </p:pic>
      <p:grpSp>
        <p:nvGrpSpPr>
          <p:cNvPr id="2" name="Group 46"/>
          <p:cNvGrpSpPr>
            <a:grpSpLocks/>
          </p:cNvGrpSpPr>
          <p:nvPr/>
        </p:nvGrpSpPr>
        <p:grpSpPr bwMode="auto">
          <a:xfrm>
            <a:off x="4673600" y="2049463"/>
            <a:ext cx="958851" cy="658812"/>
            <a:chOff x="-2152" y="2521"/>
            <a:chExt cx="1973" cy="2001"/>
          </a:xfrm>
        </p:grpSpPr>
        <p:pic>
          <p:nvPicPr>
            <p:cNvPr id="71765" name="Picture 47"/>
            <p:cNvPicPr>
              <a:picLocks noChangeAspect="1" noChangeArrowheads="1"/>
            </p:cNvPicPr>
            <p:nvPr/>
          </p:nvPicPr>
          <p:blipFill>
            <a:blip r:embed="rId41" cstate="screen"/>
            <a:srcRect/>
            <a:stretch>
              <a:fillRect/>
            </a:stretch>
          </p:blipFill>
          <p:spPr bwMode="auto">
            <a:xfrm>
              <a:off x="-2152" y="2521"/>
              <a:ext cx="1968" cy="2001"/>
            </a:xfrm>
            <a:prstGeom prst="rect">
              <a:avLst/>
            </a:prstGeom>
            <a:noFill/>
            <a:ln w="9525">
              <a:noFill/>
              <a:miter lim="800000"/>
              <a:headEnd/>
              <a:tailEnd/>
            </a:ln>
          </p:spPr>
        </p:pic>
        <p:sp>
          <p:nvSpPr>
            <p:cNvPr id="71766" name="WordArt 48"/>
            <p:cNvSpPr>
              <a:spLocks noChangeArrowheads="1" noChangeShapeType="1" noTextEdit="1"/>
            </p:cNvSpPr>
            <p:nvPr/>
          </p:nvSpPr>
          <p:spPr bwMode="auto">
            <a:xfrm>
              <a:off x="-2152" y="2521"/>
              <a:ext cx="1973" cy="458"/>
            </a:xfrm>
            <a:prstGeom prst="rect">
              <a:avLst/>
            </a:prstGeom>
          </p:spPr>
          <p:txBody>
            <a:bodyPr wrap="none" fromWordArt="1">
              <a:prstTxWarp prst="textPlain">
                <a:avLst>
                  <a:gd name="adj" fmla="val 50000"/>
                </a:avLst>
              </a:prstTxWarp>
            </a:bodyPr>
            <a:lstStyle/>
            <a:p>
              <a:pPr algn="ctr"/>
              <a:r>
                <a:rPr lang="en-GB" sz="1000" kern="10">
                  <a:ln w="9525">
                    <a:solidFill>
                      <a:srgbClr val="000000"/>
                    </a:solidFill>
                    <a:round/>
                    <a:headEnd/>
                    <a:tailEnd/>
                  </a:ln>
                  <a:solidFill>
                    <a:srgbClr val="000000"/>
                  </a:solidFill>
                  <a:latin typeface="Arial Black"/>
                </a:rPr>
                <a:t>REPALEF-RDC</a:t>
              </a:r>
            </a:p>
          </p:txBody>
        </p:sp>
      </p:grpSp>
      <p:pic>
        <p:nvPicPr>
          <p:cNvPr id="71723" name="Picture 49" descr="C:\Users\GBF\Pictures\KEY LOGOS etc\Newsletter3_Jan2013_FinalDraft_page13_image4.jpg"/>
          <p:cNvPicPr>
            <a:picLocks noChangeAspect="1" noChangeArrowheads="1"/>
          </p:cNvPicPr>
          <p:nvPr/>
        </p:nvPicPr>
        <p:blipFill>
          <a:blip r:embed="rId42" cstate="screen"/>
          <a:srcRect/>
          <a:stretch>
            <a:fillRect/>
          </a:stretch>
        </p:blipFill>
        <p:spPr bwMode="auto">
          <a:xfrm>
            <a:off x="1096434" y="5445126"/>
            <a:ext cx="774700" cy="576263"/>
          </a:xfrm>
          <a:prstGeom prst="rect">
            <a:avLst/>
          </a:prstGeom>
          <a:noFill/>
          <a:ln w="9525">
            <a:noFill/>
            <a:miter lim="800000"/>
            <a:headEnd/>
            <a:tailEnd/>
          </a:ln>
        </p:spPr>
      </p:pic>
      <p:pic>
        <p:nvPicPr>
          <p:cNvPr id="71724" name="Picture 50" descr="C:\Users\GBF\Pictures\KEY LOGOS etc\Newsletter3_Jan2013_FinalDraft_page13_image5.jpg"/>
          <p:cNvPicPr>
            <a:picLocks noChangeAspect="1" noChangeArrowheads="1"/>
          </p:cNvPicPr>
          <p:nvPr/>
        </p:nvPicPr>
        <p:blipFill>
          <a:blip r:embed="rId43" cstate="screen"/>
          <a:srcRect/>
          <a:stretch>
            <a:fillRect/>
          </a:stretch>
        </p:blipFill>
        <p:spPr bwMode="auto">
          <a:xfrm>
            <a:off x="101600" y="2667000"/>
            <a:ext cx="770467" cy="685800"/>
          </a:xfrm>
          <a:prstGeom prst="rect">
            <a:avLst/>
          </a:prstGeom>
          <a:noFill/>
          <a:ln w="9525">
            <a:noFill/>
            <a:miter lim="800000"/>
            <a:headEnd/>
            <a:tailEnd/>
          </a:ln>
        </p:spPr>
      </p:pic>
      <p:pic>
        <p:nvPicPr>
          <p:cNvPr id="71725" name="Picture 51" descr="C:\Users\GBF\Pictures\KEY LOGOS etc\Newsletter3_Jan2013_FinalDraft_page13_image6.jpg"/>
          <p:cNvPicPr>
            <a:picLocks noChangeAspect="1" noChangeArrowheads="1"/>
          </p:cNvPicPr>
          <p:nvPr/>
        </p:nvPicPr>
        <p:blipFill>
          <a:blip r:embed="rId44" cstate="screen"/>
          <a:srcRect/>
          <a:stretch>
            <a:fillRect/>
          </a:stretch>
        </p:blipFill>
        <p:spPr bwMode="auto">
          <a:xfrm>
            <a:off x="10003367" y="6237288"/>
            <a:ext cx="1085851" cy="577850"/>
          </a:xfrm>
          <a:prstGeom prst="rect">
            <a:avLst/>
          </a:prstGeom>
          <a:noFill/>
          <a:ln w="9525">
            <a:noFill/>
            <a:miter lim="800000"/>
            <a:headEnd/>
            <a:tailEnd/>
          </a:ln>
        </p:spPr>
      </p:pic>
      <p:sp>
        <p:nvSpPr>
          <p:cNvPr id="52" name="Text Box 4"/>
          <p:cNvSpPr txBox="1">
            <a:spLocks noChangeArrowheads="1"/>
          </p:cNvSpPr>
          <p:nvPr/>
        </p:nvSpPr>
        <p:spPr bwMode="auto">
          <a:xfrm>
            <a:off x="6096000" y="5638800"/>
            <a:ext cx="1727200" cy="431800"/>
          </a:xfrm>
          <a:prstGeom prst="rect">
            <a:avLst/>
          </a:prstGeom>
          <a:solidFill>
            <a:schemeClr val="tx2"/>
          </a:solidFill>
          <a:ln>
            <a:headEnd/>
            <a:tailEnd/>
          </a:ln>
        </p:spPr>
        <p:style>
          <a:lnRef idx="1">
            <a:schemeClr val="accent1"/>
          </a:lnRef>
          <a:fillRef idx="3">
            <a:schemeClr val="accent1"/>
          </a:fillRef>
          <a:effectRef idx="2">
            <a:schemeClr val="accent1"/>
          </a:effectRef>
          <a:fontRef idx="minor">
            <a:schemeClr val="lt1"/>
          </a:fontRef>
        </p:style>
        <p:txBody>
          <a:bodyPr/>
          <a:lstStyle/>
          <a:p>
            <a:pPr algn="ctr">
              <a:spcAft>
                <a:spcPts val="1000"/>
              </a:spcAft>
              <a:defRPr/>
            </a:pPr>
            <a:r>
              <a:rPr lang="en-GB" sz="1200" b="1" dirty="0">
                <a:solidFill>
                  <a:srgbClr val="1F497D"/>
                </a:solidFill>
                <a:latin typeface="Calibri" pitchFamily="34" charset="0"/>
              </a:rPr>
              <a:t>ICCA Network Nepal</a:t>
            </a:r>
            <a:endParaRPr lang="en-US" sz="1000" b="1" dirty="0">
              <a:solidFill>
                <a:schemeClr val="tx1"/>
              </a:solidFill>
            </a:endParaRPr>
          </a:p>
        </p:txBody>
      </p:sp>
      <p:sp>
        <p:nvSpPr>
          <p:cNvPr id="54" name="Text Box 4"/>
          <p:cNvSpPr txBox="1">
            <a:spLocks noChangeArrowheads="1"/>
          </p:cNvSpPr>
          <p:nvPr/>
        </p:nvSpPr>
        <p:spPr bwMode="auto">
          <a:xfrm>
            <a:off x="2042274" y="6605768"/>
            <a:ext cx="1439333" cy="287337"/>
          </a:xfrm>
          <a:prstGeom prst="rect">
            <a:avLst/>
          </a:prstGeom>
          <a:solidFill>
            <a:schemeClr val="tx2"/>
          </a:solidFill>
          <a:ln>
            <a:headEnd/>
            <a:tailEnd/>
          </a:ln>
        </p:spPr>
        <p:style>
          <a:lnRef idx="1">
            <a:schemeClr val="accent1"/>
          </a:lnRef>
          <a:fillRef idx="3">
            <a:schemeClr val="accent1"/>
          </a:fillRef>
          <a:effectRef idx="2">
            <a:schemeClr val="accent1"/>
          </a:effectRef>
          <a:fontRef idx="minor">
            <a:schemeClr val="lt1"/>
          </a:fontRef>
        </p:style>
        <p:txBody>
          <a:bodyPr/>
          <a:lstStyle/>
          <a:p>
            <a:pPr algn="ctr">
              <a:spcAft>
                <a:spcPts val="1000"/>
              </a:spcAft>
              <a:defRPr/>
            </a:pPr>
            <a:r>
              <a:rPr lang="en-GB" sz="1200" b="1" dirty="0">
                <a:solidFill>
                  <a:srgbClr val="1F497D"/>
                </a:solidFill>
                <a:latin typeface="Calibri" pitchFamily="34" charset="0"/>
              </a:rPr>
              <a:t>UNICAMEL </a:t>
            </a:r>
            <a:endParaRPr lang="en-US" sz="1000" b="1" dirty="0">
              <a:solidFill>
                <a:schemeClr val="tx1"/>
              </a:solidFill>
            </a:endParaRPr>
          </a:p>
        </p:txBody>
      </p:sp>
      <p:pic>
        <p:nvPicPr>
          <p:cNvPr id="71728" name="Picture 54" descr="los_logo.png"/>
          <p:cNvPicPr>
            <a:picLocks noChangeAspect="1" noChangeArrowheads="1"/>
          </p:cNvPicPr>
          <p:nvPr/>
        </p:nvPicPr>
        <p:blipFill>
          <a:blip r:embed="rId45" cstate="screen"/>
          <a:srcRect/>
          <a:stretch>
            <a:fillRect/>
          </a:stretch>
        </p:blipFill>
        <p:spPr bwMode="auto">
          <a:xfrm>
            <a:off x="8113184" y="1989138"/>
            <a:ext cx="1439333" cy="431800"/>
          </a:xfrm>
          <a:prstGeom prst="rect">
            <a:avLst/>
          </a:prstGeom>
          <a:solidFill>
            <a:schemeClr val="tx1"/>
          </a:solidFill>
          <a:ln w="9525">
            <a:noFill/>
            <a:miter lim="800000"/>
            <a:headEnd/>
            <a:tailEnd/>
          </a:ln>
        </p:spPr>
      </p:pic>
      <p:pic>
        <p:nvPicPr>
          <p:cNvPr id="71730" name="Picture 56" descr="C:\Users\GBF\Pictures\LOGO-SAMVARDHAN-150x150.jpg"/>
          <p:cNvPicPr>
            <a:picLocks noChangeAspect="1" noChangeArrowheads="1"/>
          </p:cNvPicPr>
          <p:nvPr/>
        </p:nvPicPr>
        <p:blipFill>
          <a:blip r:embed="rId46" cstate="screen"/>
          <a:srcRect/>
          <a:stretch>
            <a:fillRect/>
          </a:stretch>
        </p:blipFill>
        <p:spPr bwMode="auto">
          <a:xfrm>
            <a:off x="1727200" y="2667000"/>
            <a:ext cx="914400" cy="685800"/>
          </a:xfrm>
          <a:prstGeom prst="rect">
            <a:avLst/>
          </a:prstGeom>
          <a:noFill/>
          <a:ln w="9525">
            <a:noFill/>
            <a:miter lim="800000"/>
            <a:headEnd/>
            <a:tailEnd/>
          </a:ln>
        </p:spPr>
      </p:pic>
      <p:pic>
        <p:nvPicPr>
          <p:cNvPr id="71731" name="Picture 57" descr="C:\Users\GBF\Pictures\marag_logo.jpg"/>
          <p:cNvPicPr>
            <a:picLocks noChangeAspect="1" noChangeArrowheads="1"/>
          </p:cNvPicPr>
          <p:nvPr/>
        </p:nvPicPr>
        <p:blipFill>
          <a:blip r:embed="rId47" cstate="screen"/>
          <a:srcRect/>
          <a:stretch>
            <a:fillRect/>
          </a:stretch>
        </p:blipFill>
        <p:spPr bwMode="auto">
          <a:xfrm>
            <a:off x="5384801" y="6138864"/>
            <a:ext cx="861484" cy="719137"/>
          </a:xfrm>
          <a:prstGeom prst="rect">
            <a:avLst/>
          </a:prstGeom>
          <a:noFill/>
          <a:ln w="9525">
            <a:noFill/>
            <a:miter lim="800000"/>
            <a:headEnd/>
            <a:tailEnd/>
          </a:ln>
        </p:spPr>
      </p:pic>
      <p:pic>
        <p:nvPicPr>
          <p:cNvPr id="71732" name="Picture 58" descr="C:\Users\GBF\Pictures\krapavis_logo.jpg"/>
          <p:cNvPicPr>
            <a:picLocks noChangeAspect="1" noChangeArrowheads="1"/>
          </p:cNvPicPr>
          <p:nvPr/>
        </p:nvPicPr>
        <p:blipFill>
          <a:blip r:embed="rId48" cstate="screen"/>
          <a:srcRect/>
          <a:stretch>
            <a:fillRect/>
          </a:stretch>
        </p:blipFill>
        <p:spPr bwMode="auto">
          <a:xfrm>
            <a:off x="10033000" y="620714"/>
            <a:ext cx="958851" cy="346075"/>
          </a:xfrm>
          <a:prstGeom prst="rect">
            <a:avLst/>
          </a:prstGeom>
          <a:noFill/>
          <a:ln w="9525">
            <a:noFill/>
            <a:miter lim="800000"/>
            <a:headEnd/>
            <a:tailEnd/>
          </a:ln>
        </p:spPr>
      </p:pic>
      <p:pic>
        <p:nvPicPr>
          <p:cNvPr id="71733" name="Picture 59" descr="C:\Users\GBF\Pictures\logo-ecam-grande1.jpg"/>
          <p:cNvPicPr>
            <a:picLocks noChangeAspect="1" noChangeArrowheads="1"/>
          </p:cNvPicPr>
          <p:nvPr/>
        </p:nvPicPr>
        <p:blipFill>
          <a:blip r:embed="rId49" cstate="screen"/>
          <a:srcRect/>
          <a:stretch>
            <a:fillRect/>
          </a:stretch>
        </p:blipFill>
        <p:spPr bwMode="auto">
          <a:xfrm>
            <a:off x="6513815" y="4838316"/>
            <a:ext cx="1150635" cy="419484"/>
          </a:xfrm>
          <a:prstGeom prst="rect">
            <a:avLst/>
          </a:prstGeom>
          <a:noFill/>
          <a:ln w="9525">
            <a:noFill/>
            <a:miter lim="800000"/>
            <a:headEnd/>
            <a:tailEnd/>
          </a:ln>
        </p:spPr>
      </p:pic>
      <p:sp>
        <p:nvSpPr>
          <p:cNvPr id="61" name="Text Box 4"/>
          <p:cNvSpPr txBox="1">
            <a:spLocks noChangeArrowheads="1"/>
          </p:cNvSpPr>
          <p:nvPr/>
        </p:nvSpPr>
        <p:spPr bwMode="auto">
          <a:xfrm>
            <a:off x="1016000" y="6096000"/>
            <a:ext cx="1439333" cy="287338"/>
          </a:xfrm>
          <a:prstGeom prst="rect">
            <a:avLst/>
          </a:prstGeom>
          <a:solidFill>
            <a:schemeClr val="tx2"/>
          </a:solidFill>
          <a:ln>
            <a:headEnd/>
            <a:tailEnd/>
          </a:ln>
        </p:spPr>
        <p:style>
          <a:lnRef idx="1">
            <a:schemeClr val="accent1"/>
          </a:lnRef>
          <a:fillRef idx="3">
            <a:schemeClr val="accent1"/>
          </a:fillRef>
          <a:effectRef idx="2">
            <a:schemeClr val="accent1"/>
          </a:effectRef>
          <a:fontRef idx="minor">
            <a:schemeClr val="lt1"/>
          </a:fontRef>
        </p:style>
        <p:txBody>
          <a:bodyPr/>
          <a:lstStyle/>
          <a:p>
            <a:pPr algn="ctr">
              <a:spcAft>
                <a:spcPts val="1000"/>
              </a:spcAft>
              <a:defRPr/>
            </a:pPr>
            <a:r>
              <a:rPr lang="en-GB" sz="1200" b="1" dirty="0">
                <a:solidFill>
                  <a:srgbClr val="1F497D"/>
                </a:solidFill>
                <a:latin typeface="Calibri" pitchFamily="34" charset="0"/>
              </a:rPr>
              <a:t>KEREIMBAS</a:t>
            </a:r>
            <a:endParaRPr lang="en-US" sz="1000" b="1" dirty="0">
              <a:solidFill>
                <a:schemeClr val="tx1"/>
              </a:solidFill>
            </a:endParaRPr>
          </a:p>
        </p:txBody>
      </p:sp>
      <p:pic>
        <p:nvPicPr>
          <p:cNvPr id="71737" name="Picture 61" descr="C:\Users\GBF\Pictures\KEY LOGOS etc\LOGOS CONSORTIUM MEMBERS\Yangareko LOGO.jpg"/>
          <p:cNvPicPr>
            <a:picLocks noChangeAspect="1" noChangeArrowheads="1"/>
          </p:cNvPicPr>
          <p:nvPr/>
        </p:nvPicPr>
        <p:blipFill>
          <a:blip r:embed="rId50" cstate="screen"/>
          <a:srcRect/>
          <a:stretch>
            <a:fillRect/>
          </a:stretch>
        </p:blipFill>
        <p:spPr bwMode="auto">
          <a:xfrm>
            <a:off x="9935634" y="5464176"/>
            <a:ext cx="960967" cy="557213"/>
          </a:xfrm>
          <a:prstGeom prst="rect">
            <a:avLst/>
          </a:prstGeom>
          <a:noFill/>
          <a:ln w="9525">
            <a:noFill/>
            <a:miter lim="800000"/>
            <a:headEnd/>
            <a:tailEnd/>
          </a:ln>
        </p:spPr>
      </p:pic>
      <p:pic>
        <p:nvPicPr>
          <p:cNvPr id="71738" name="Picture 64"/>
          <p:cNvPicPr>
            <a:picLocks noChangeAspect="1" noChangeArrowheads="1"/>
          </p:cNvPicPr>
          <p:nvPr/>
        </p:nvPicPr>
        <p:blipFill>
          <a:blip r:embed="rId51" cstate="screen"/>
          <a:srcRect/>
          <a:stretch>
            <a:fillRect/>
          </a:stretch>
        </p:blipFill>
        <p:spPr bwMode="auto">
          <a:xfrm>
            <a:off x="5773125" y="1494927"/>
            <a:ext cx="1439333" cy="574675"/>
          </a:xfrm>
          <a:prstGeom prst="rect">
            <a:avLst/>
          </a:prstGeom>
          <a:noFill/>
          <a:ln w="9525">
            <a:noFill/>
            <a:miter lim="800000"/>
            <a:headEnd/>
            <a:tailEnd/>
          </a:ln>
        </p:spPr>
      </p:pic>
      <p:pic>
        <p:nvPicPr>
          <p:cNvPr id="71739" name="Picture 2" descr="C:\Users\Grazia\Pictures\KEY LOGOS etc\CIPLA_logo-300x300.jpg"/>
          <p:cNvPicPr>
            <a:picLocks noChangeAspect="1" noChangeArrowheads="1"/>
          </p:cNvPicPr>
          <p:nvPr/>
        </p:nvPicPr>
        <p:blipFill>
          <a:blip r:embed="rId52" cstate="screen"/>
          <a:srcRect/>
          <a:stretch>
            <a:fillRect/>
          </a:stretch>
        </p:blipFill>
        <p:spPr bwMode="auto">
          <a:xfrm>
            <a:off x="9840384" y="2433639"/>
            <a:ext cx="946149" cy="708025"/>
          </a:xfrm>
          <a:prstGeom prst="rect">
            <a:avLst/>
          </a:prstGeom>
          <a:noFill/>
          <a:ln w="9525">
            <a:noFill/>
            <a:miter lim="800000"/>
            <a:headEnd/>
            <a:tailEnd/>
          </a:ln>
        </p:spPr>
      </p:pic>
      <p:pic>
        <p:nvPicPr>
          <p:cNvPr id="71740" name="Picture 3" descr="C:\Users\Grazia\Pictures\KEY LOGOS etc\Kenweb_logo.png"/>
          <p:cNvPicPr>
            <a:picLocks noChangeAspect="1" noChangeArrowheads="1"/>
          </p:cNvPicPr>
          <p:nvPr/>
        </p:nvPicPr>
        <p:blipFill>
          <a:blip r:embed="rId53" cstate="screen"/>
          <a:srcRect/>
          <a:stretch>
            <a:fillRect/>
          </a:stretch>
        </p:blipFill>
        <p:spPr bwMode="auto">
          <a:xfrm>
            <a:off x="10873318" y="2565401"/>
            <a:ext cx="1272116" cy="576263"/>
          </a:xfrm>
          <a:prstGeom prst="rect">
            <a:avLst/>
          </a:prstGeom>
          <a:noFill/>
          <a:ln w="9525">
            <a:noFill/>
            <a:miter lim="800000"/>
            <a:headEnd/>
            <a:tailEnd/>
          </a:ln>
        </p:spPr>
      </p:pic>
      <p:pic>
        <p:nvPicPr>
          <p:cNvPr id="71741" name="Picture 4" descr="C:\Users\Grazia\Pictures\KEY LOGOS etc\Kawesqar_logo-300x98.jpg"/>
          <p:cNvPicPr>
            <a:picLocks noChangeAspect="1" noChangeArrowheads="1"/>
          </p:cNvPicPr>
          <p:nvPr/>
        </p:nvPicPr>
        <p:blipFill>
          <a:blip r:embed="rId54" cstate="screen"/>
          <a:srcRect/>
          <a:stretch>
            <a:fillRect/>
          </a:stretch>
        </p:blipFill>
        <p:spPr bwMode="auto">
          <a:xfrm>
            <a:off x="239185" y="6446838"/>
            <a:ext cx="1680633" cy="411162"/>
          </a:xfrm>
          <a:prstGeom prst="rect">
            <a:avLst/>
          </a:prstGeom>
          <a:noFill/>
          <a:ln w="9525">
            <a:noFill/>
            <a:miter lim="800000"/>
            <a:headEnd/>
            <a:tailEnd/>
          </a:ln>
        </p:spPr>
      </p:pic>
      <p:pic>
        <p:nvPicPr>
          <p:cNvPr id="71742" name="Picture 5" descr="C:\Users\Grazia\Pictures\KEY LOGOS etc\ANGOC.jpg"/>
          <p:cNvPicPr>
            <a:picLocks noChangeAspect="1" noChangeArrowheads="1"/>
          </p:cNvPicPr>
          <p:nvPr/>
        </p:nvPicPr>
        <p:blipFill>
          <a:blip r:embed="rId55" cstate="screen"/>
          <a:srcRect/>
          <a:stretch>
            <a:fillRect/>
          </a:stretch>
        </p:blipFill>
        <p:spPr bwMode="auto">
          <a:xfrm>
            <a:off x="11324168" y="3200401"/>
            <a:ext cx="867833" cy="1008063"/>
          </a:xfrm>
          <a:prstGeom prst="rect">
            <a:avLst/>
          </a:prstGeom>
          <a:noFill/>
          <a:ln w="9525">
            <a:noFill/>
            <a:miter lim="800000"/>
            <a:headEnd/>
            <a:tailEnd/>
          </a:ln>
        </p:spPr>
      </p:pic>
      <p:pic>
        <p:nvPicPr>
          <p:cNvPr id="71743" name="Picture 6" descr="C:\Users\Grazia\Pictures\KEY LOGOS etc\PWC_logo.jpg"/>
          <p:cNvPicPr>
            <a:picLocks noChangeAspect="1" noChangeArrowheads="1"/>
          </p:cNvPicPr>
          <p:nvPr/>
        </p:nvPicPr>
        <p:blipFill>
          <a:blip r:embed="rId56" cstate="screen"/>
          <a:srcRect/>
          <a:stretch>
            <a:fillRect/>
          </a:stretch>
        </p:blipFill>
        <p:spPr bwMode="auto">
          <a:xfrm>
            <a:off x="11093451" y="4419601"/>
            <a:ext cx="1098549" cy="695325"/>
          </a:xfrm>
          <a:prstGeom prst="rect">
            <a:avLst/>
          </a:prstGeom>
          <a:noFill/>
          <a:ln w="9525">
            <a:noFill/>
            <a:miter lim="800000"/>
            <a:headEnd/>
            <a:tailEnd/>
          </a:ln>
        </p:spPr>
      </p:pic>
      <p:pic>
        <p:nvPicPr>
          <p:cNvPr id="71744" name="Picture 7" descr="C:\Users\Grazia\Pictures\KEY LOGOS etc\quiquen_logo.png"/>
          <p:cNvPicPr>
            <a:picLocks noChangeAspect="1" noChangeArrowheads="1"/>
          </p:cNvPicPr>
          <p:nvPr/>
        </p:nvPicPr>
        <p:blipFill>
          <a:blip r:embed="rId57" cstate="screen"/>
          <a:srcRect/>
          <a:stretch>
            <a:fillRect/>
          </a:stretch>
        </p:blipFill>
        <p:spPr bwMode="auto">
          <a:xfrm>
            <a:off x="7283806" y="1433763"/>
            <a:ext cx="863600" cy="647700"/>
          </a:xfrm>
          <a:prstGeom prst="rect">
            <a:avLst/>
          </a:prstGeom>
          <a:noFill/>
          <a:ln w="9525">
            <a:noFill/>
            <a:miter lim="800000"/>
            <a:headEnd/>
            <a:tailEnd/>
          </a:ln>
        </p:spPr>
      </p:pic>
      <p:sp>
        <p:nvSpPr>
          <p:cNvPr id="73" name="Text Box 4"/>
          <p:cNvSpPr txBox="1">
            <a:spLocks noChangeArrowheads="1"/>
          </p:cNvSpPr>
          <p:nvPr/>
        </p:nvSpPr>
        <p:spPr bwMode="auto">
          <a:xfrm>
            <a:off x="2540000" y="2188236"/>
            <a:ext cx="2017184" cy="433387"/>
          </a:xfrm>
          <a:prstGeom prst="rect">
            <a:avLst/>
          </a:prstGeom>
          <a:solidFill>
            <a:schemeClr val="tx2"/>
          </a:solidFill>
          <a:ln>
            <a:headEnd/>
            <a:tailEnd/>
          </a:ln>
        </p:spPr>
        <p:style>
          <a:lnRef idx="1">
            <a:schemeClr val="accent1"/>
          </a:lnRef>
          <a:fillRef idx="3">
            <a:schemeClr val="accent1"/>
          </a:fillRef>
          <a:effectRef idx="2">
            <a:schemeClr val="accent1"/>
          </a:effectRef>
          <a:fontRef idx="minor">
            <a:schemeClr val="lt1"/>
          </a:fontRef>
        </p:style>
        <p:txBody>
          <a:bodyPr/>
          <a:lstStyle/>
          <a:p>
            <a:pPr algn="ctr">
              <a:spcAft>
                <a:spcPts val="1000"/>
              </a:spcAft>
              <a:defRPr/>
            </a:pPr>
            <a:r>
              <a:rPr lang="en-GB" sz="1200" b="1" dirty="0" err="1">
                <a:solidFill>
                  <a:srgbClr val="1F497D"/>
                </a:solidFill>
                <a:latin typeface="Calibri" pitchFamily="34" charset="0"/>
              </a:rPr>
              <a:t>Associacion</a:t>
            </a:r>
            <a:r>
              <a:rPr lang="en-GB" sz="1200" b="1" dirty="0">
                <a:solidFill>
                  <a:srgbClr val="1F497D"/>
                </a:solidFill>
                <a:latin typeface="Calibri" pitchFamily="34" charset="0"/>
              </a:rPr>
              <a:t> Indigena </a:t>
            </a:r>
            <a:r>
              <a:rPr lang="en-GB" sz="1200" b="1" dirty="0" err="1">
                <a:solidFill>
                  <a:srgbClr val="1F497D"/>
                </a:solidFill>
                <a:latin typeface="Calibri" pitchFamily="34" charset="0"/>
              </a:rPr>
              <a:t>Mapu</a:t>
            </a:r>
            <a:r>
              <a:rPr lang="en-GB" sz="1200" b="1" dirty="0">
                <a:solidFill>
                  <a:srgbClr val="1F497D"/>
                </a:solidFill>
                <a:latin typeface="Calibri" pitchFamily="34" charset="0"/>
              </a:rPr>
              <a:t> </a:t>
            </a:r>
            <a:r>
              <a:rPr lang="en-GB" sz="1200" b="1" dirty="0" err="1">
                <a:solidFill>
                  <a:srgbClr val="1F497D"/>
                </a:solidFill>
                <a:latin typeface="Calibri" pitchFamily="34" charset="0"/>
              </a:rPr>
              <a:t>Lahual</a:t>
            </a:r>
            <a:endParaRPr lang="en-US" sz="1000" b="1" dirty="0">
              <a:solidFill>
                <a:schemeClr val="tx1"/>
              </a:solidFill>
            </a:endParaRPr>
          </a:p>
        </p:txBody>
      </p:sp>
      <p:pic>
        <p:nvPicPr>
          <p:cNvPr id="71746" name="Picture 8" descr="C:\Users\Grazia\Pictures\KEY LOGOS etc\AAC_logo.png"/>
          <p:cNvPicPr>
            <a:picLocks noChangeAspect="1" noChangeArrowheads="1"/>
          </p:cNvPicPr>
          <p:nvPr/>
        </p:nvPicPr>
        <p:blipFill>
          <a:blip r:embed="rId58" cstate="screen"/>
          <a:srcRect/>
          <a:stretch>
            <a:fillRect/>
          </a:stretch>
        </p:blipFill>
        <p:spPr bwMode="auto">
          <a:xfrm>
            <a:off x="1102785" y="4652964"/>
            <a:ext cx="984249" cy="719137"/>
          </a:xfrm>
          <a:prstGeom prst="rect">
            <a:avLst/>
          </a:prstGeom>
          <a:noFill/>
          <a:ln w="9525">
            <a:noFill/>
            <a:miter lim="800000"/>
            <a:headEnd/>
            <a:tailEnd/>
          </a:ln>
        </p:spPr>
      </p:pic>
      <p:pic>
        <p:nvPicPr>
          <p:cNvPr id="71747" name="Picture 2" descr="C:\Users\GBF\Pictures\terresdecultures-logo.jpg"/>
          <p:cNvPicPr>
            <a:picLocks noChangeAspect="1" noChangeArrowheads="1"/>
          </p:cNvPicPr>
          <p:nvPr/>
        </p:nvPicPr>
        <p:blipFill>
          <a:blip r:embed="rId59" cstate="screen"/>
          <a:srcRect/>
          <a:stretch>
            <a:fillRect/>
          </a:stretch>
        </p:blipFill>
        <p:spPr bwMode="auto">
          <a:xfrm>
            <a:off x="11222567" y="6089650"/>
            <a:ext cx="922867" cy="692150"/>
          </a:xfrm>
          <a:prstGeom prst="rect">
            <a:avLst/>
          </a:prstGeom>
          <a:noFill/>
          <a:ln w="9525">
            <a:noFill/>
            <a:miter lim="800000"/>
            <a:headEnd/>
            <a:tailEnd/>
          </a:ln>
        </p:spPr>
      </p:pic>
      <p:pic>
        <p:nvPicPr>
          <p:cNvPr id="71748" name="Picture 3" descr="C:\Users\GBF\Pictures\earthsupporters-logo-185x300.jpg"/>
          <p:cNvPicPr>
            <a:picLocks noChangeAspect="1" noChangeArrowheads="1"/>
          </p:cNvPicPr>
          <p:nvPr/>
        </p:nvPicPr>
        <p:blipFill>
          <a:blip r:embed="rId60" cstate="screen"/>
          <a:srcRect/>
          <a:stretch>
            <a:fillRect/>
          </a:stretch>
        </p:blipFill>
        <p:spPr bwMode="auto">
          <a:xfrm>
            <a:off x="3048001" y="5257800"/>
            <a:ext cx="590551" cy="719138"/>
          </a:xfrm>
          <a:prstGeom prst="rect">
            <a:avLst/>
          </a:prstGeom>
          <a:noFill/>
          <a:ln w="9525">
            <a:noFill/>
            <a:miter lim="800000"/>
            <a:headEnd/>
            <a:tailEnd/>
          </a:ln>
        </p:spPr>
      </p:pic>
      <p:pic>
        <p:nvPicPr>
          <p:cNvPr id="71749" name="Picture 4" descr="C:\Users\GBF\Pictures\maliasili-logo.jpg"/>
          <p:cNvPicPr>
            <a:picLocks noChangeAspect="1" noChangeArrowheads="1"/>
          </p:cNvPicPr>
          <p:nvPr/>
        </p:nvPicPr>
        <p:blipFill>
          <a:blip r:embed="rId61" cstate="screen"/>
          <a:srcRect/>
          <a:stretch>
            <a:fillRect/>
          </a:stretch>
        </p:blipFill>
        <p:spPr bwMode="auto">
          <a:xfrm>
            <a:off x="5712885" y="2205039"/>
            <a:ext cx="2178049" cy="327025"/>
          </a:xfrm>
          <a:prstGeom prst="rect">
            <a:avLst/>
          </a:prstGeom>
          <a:noFill/>
          <a:ln w="9525">
            <a:noFill/>
            <a:miter lim="800000"/>
            <a:headEnd/>
            <a:tailEnd/>
          </a:ln>
        </p:spPr>
      </p:pic>
      <p:pic>
        <p:nvPicPr>
          <p:cNvPr id="71750" name="Picture 5" descr="C:\Users\GBF\Pictures\IRDNC_263x126.gif"/>
          <p:cNvPicPr>
            <a:picLocks noChangeAspect="1" noChangeArrowheads="1"/>
          </p:cNvPicPr>
          <p:nvPr/>
        </p:nvPicPr>
        <p:blipFill>
          <a:blip r:embed="rId62" cstate="screen"/>
          <a:srcRect/>
          <a:stretch>
            <a:fillRect/>
          </a:stretch>
        </p:blipFill>
        <p:spPr bwMode="auto">
          <a:xfrm>
            <a:off x="8083554" y="2678416"/>
            <a:ext cx="1613205" cy="578492"/>
          </a:xfrm>
          <a:prstGeom prst="rect">
            <a:avLst/>
          </a:prstGeom>
          <a:solidFill>
            <a:schemeClr val="tx1"/>
          </a:solidFill>
          <a:ln w="9525">
            <a:noFill/>
            <a:miter lim="800000"/>
            <a:headEnd/>
            <a:tailEnd/>
          </a:ln>
        </p:spPr>
      </p:pic>
      <p:pic>
        <p:nvPicPr>
          <p:cNvPr id="71751" name="Picture 1" descr="C:\Users\GBF\Pictures\SnowchangeLogo-SML.jpg"/>
          <p:cNvPicPr>
            <a:picLocks noChangeAspect="1" noChangeArrowheads="1"/>
          </p:cNvPicPr>
          <p:nvPr/>
        </p:nvPicPr>
        <p:blipFill>
          <a:blip r:embed="rId63" cstate="screen"/>
          <a:srcRect/>
          <a:stretch>
            <a:fillRect/>
          </a:stretch>
        </p:blipFill>
        <p:spPr bwMode="auto">
          <a:xfrm>
            <a:off x="5712884" y="2708276"/>
            <a:ext cx="1016000" cy="671513"/>
          </a:xfrm>
          <a:prstGeom prst="rect">
            <a:avLst/>
          </a:prstGeom>
          <a:noFill/>
          <a:ln w="9525">
            <a:noFill/>
            <a:miter lim="800000"/>
            <a:headEnd/>
            <a:tailEnd/>
          </a:ln>
        </p:spPr>
      </p:pic>
      <p:pic>
        <p:nvPicPr>
          <p:cNvPr id="71752" name="Picture 2" descr="C:\Users\GBF\Pictures\Tla-o-qui-aht-tribal_Parks.png"/>
          <p:cNvPicPr>
            <a:picLocks noChangeAspect="1" noChangeArrowheads="1"/>
          </p:cNvPicPr>
          <p:nvPr/>
        </p:nvPicPr>
        <p:blipFill>
          <a:blip r:embed="rId64" cstate="screen"/>
          <a:srcRect/>
          <a:stretch>
            <a:fillRect/>
          </a:stretch>
        </p:blipFill>
        <p:spPr bwMode="auto">
          <a:xfrm>
            <a:off x="6908801" y="2636839"/>
            <a:ext cx="960967" cy="752475"/>
          </a:xfrm>
          <a:prstGeom prst="rect">
            <a:avLst/>
          </a:prstGeom>
          <a:noFill/>
          <a:ln w="9525">
            <a:noFill/>
            <a:miter lim="800000"/>
            <a:headEnd/>
            <a:tailEnd/>
          </a:ln>
        </p:spPr>
      </p:pic>
      <p:pic>
        <p:nvPicPr>
          <p:cNvPr id="71753" name="Picture 3" descr="C:\Users\GBF\Pictures\Plenty-Canada.png"/>
          <p:cNvPicPr>
            <a:picLocks noChangeAspect="1" noChangeArrowheads="1"/>
          </p:cNvPicPr>
          <p:nvPr/>
        </p:nvPicPr>
        <p:blipFill>
          <a:blip r:embed="rId65" cstate="screen"/>
          <a:srcRect/>
          <a:stretch>
            <a:fillRect/>
          </a:stretch>
        </p:blipFill>
        <p:spPr bwMode="auto">
          <a:xfrm>
            <a:off x="10058401" y="4495801"/>
            <a:ext cx="920751" cy="720725"/>
          </a:xfrm>
          <a:prstGeom prst="rect">
            <a:avLst/>
          </a:prstGeom>
          <a:noFill/>
          <a:ln w="9525">
            <a:noFill/>
            <a:miter lim="800000"/>
            <a:headEnd/>
            <a:tailEnd/>
          </a:ln>
        </p:spPr>
      </p:pic>
      <p:sp>
        <p:nvSpPr>
          <p:cNvPr id="84" name="Text Box 4"/>
          <p:cNvSpPr txBox="1">
            <a:spLocks noChangeArrowheads="1"/>
          </p:cNvSpPr>
          <p:nvPr/>
        </p:nvSpPr>
        <p:spPr bwMode="auto">
          <a:xfrm>
            <a:off x="2133600" y="4005263"/>
            <a:ext cx="1727200" cy="431800"/>
          </a:xfrm>
          <a:prstGeom prst="rect">
            <a:avLst/>
          </a:prstGeom>
          <a:solidFill>
            <a:schemeClr val="tx2"/>
          </a:solidFill>
          <a:ln>
            <a:headEnd/>
            <a:tailEnd/>
          </a:ln>
        </p:spPr>
        <p:style>
          <a:lnRef idx="1">
            <a:schemeClr val="accent1"/>
          </a:lnRef>
          <a:fillRef idx="3">
            <a:schemeClr val="accent1"/>
          </a:fillRef>
          <a:effectRef idx="2">
            <a:schemeClr val="accent1"/>
          </a:effectRef>
          <a:fontRef idx="minor">
            <a:schemeClr val="lt1"/>
          </a:fontRef>
        </p:style>
        <p:txBody>
          <a:bodyPr/>
          <a:lstStyle/>
          <a:p>
            <a:pPr algn="ctr">
              <a:spcAft>
                <a:spcPts val="1000"/>
              </a:spcAft>
              <a:defRPr/>
            </a:pPr>
            <a:r>
              <a:rPr lang="en-GB" sz="1200" b="1" dirty="0" err="1">
                <a:solidFill>
                  <a:schemeClr val="bg1"/>
                </a:solidFill>
              </a:rPr>
              <a:t>Bukluran</a:t>
            </a:r>
            <a:r>
              <a:rPr lang="en-GB" sz="1200" b="1" dirty="0">
                <a:solidFill>
                  <a:schemeClr val="bg1"/>
                </a:solidFill>
              </a:rPr>
              <a:t> Inc.) </a:t>
            </a:r>
            <a:r>
              <a:rPr lang="en-GB" sz="1200" b="1" dirty="0">
                <a:solidFill>
                  <a:schemeClr val="bg1"/>
                </a:solidFill>
                <a:latin typeface="Calibri" pitchFamily="34" charset="0"/>
              </a:rPr>
              <a:t>The Philippines</a:t>
            </a:r>
            <a:endParaRPr lang="en-US" sz="1000" b="1" dirty="0">
              <a:solidFill>
                <a:schemeClr val="bg1"/>
              </a:solidFill>
            </a:endParaRPr>
          </a:p>
        </p:txBody>
      </p:sp>
      <p:sp>
        <p:nvSpPr>
          <p:cNvPr id="85" name="Text Box 4"/>
          <p:cNvSpPr txBox="1">
            <a:spLocks noChangeArrowheads="1"/>
          </p:cNvSpPr>
          <p:nvPr/>
        </p:nvSpPr>
        <p:spPr bwMode="auto">
          <a:xfrm>
            <a:off x="3759200" y="5029200"/>
            <a:ext cx="1439333" cy="431800"/>
          </a:xfrm>
          <a:prstGeom prst="rect">
            <a:avLst/>
          </a:prstGeom>
          <a:solidFill>
            <a:schemeClr val="tx2"/>
          </a:solidFill>
          <a:ln>
            <a:headEnd/>
            <a:tailEnd/>
          </a:ln>
        </p:spPr>
        <p:style>
          <a:lnRef idx="1">
            <a:schemeClr val="accent1"/>
          </a:lnRef>
          <a:fillRef idx="3">
            <a:schemeClr val="accent1"/>
          </a:fillRef>
          <a:effectRef idx="2">
            <a:schemeClr val="accent1"/>
          </a:effectRef>
          <a:fontRef idx="minor">
            <a:schemeClr val="lt1"/>
          </a:fontRef>
        </p:style>
        <p:txBody>
          <a:bodyPr/>
          <a:lstStyle/>
          <a:p>
            <a:pPr algn="ctr">
              <a:spcAft>
                <a:spcPts val="1000"/>
              </a:spcAft>
              <a:defRPr/>
            </a:pPr>
            <a:r>
              <a:rPr lang="en-GB" sz="1200" b="1" dirty="0" err="1">
                <a:solidFill>
                  <a:schemeClr val="bg2"/>
                </a:solidFill>
                <a:latin typeface="Calibri" pitchFamily="34" charset="0"/>
              </a:rPr>
              <a:t>Vilar</a:t>
            </a:r>
            <a:r>
              <a:rPr lang="en-GB" sz="1200" b="1" dirty="0">
                <a:solidFill>
                  <a:schemeClr val="bg2"/>
                </a:solidFill>
                <a:latin typeface="Calibri" pitchFamily="34" charset="0"/>
              </a:rPr>
              <a:t> Woods Commons</a:t>
            </a:r>
            <a:endParaRPr lang="en-US" sz="1000" b="1" dirty="0">
              <a:solidFill>
                <a:schemeClr val="bg2"/>
              </a:solidFill>
            </a:endParaRPr>
          </a:p>
        </p:txBody>
      </p:sp>
      <p:pic>
        <p:nvPicPr>
          <p:cNvPr id="71756" name="Picture 2" descr="C:\Users\GBF\Pictures\KEY LOGOS etc\abh.jpg"/>
          <p:cNvPicPr>
            <a:picLocks noChangeAspect="1" noChangeArrowheads="1"/>
          </p:cNvPicPr>
          <p:nvPr/>
        </p:nvPicPr>
        <p:blipFill>
          <a:blip r:embed="rId66" cstate="screen"/>
          <a:srcRect/>
          <a:stretch>
            <a:fillRect/>
          </a:stretch>
        </p:blipFill>
        <p:spPr bwMode="auto">
          <a:xfrm>
            <a:off x="4064000" y="3962400"/>
            <a:ext cx="914400" cy="668338"/>
          </a:xfrm>
          <a:prstGeom prst="rect">
            <a:avLst/>
          </a:prstGeom>
          <a:noFill/>
          <a:ln w="9525">
            <a:noFill/>
            <a:miter lim="800000"/>
            <a:headEnd/>
            <a:tailEnd/>
          </a:ln>
        </p:spPr>
      </p:pic>
      <p:pic>
        <p:nvPicPr>
          <p:cNvPr id="71757" name="Picture 86" descr="UNINOMAD-LOGO.jpg"/>
          <p:cNvPicPr>
            <a:picLocks noChangeAspect="1"/>
          </p:cNvPicPr>
          <p:nvPr/>
        </p:nvPicPr>
        <p:blipFill>
          <a:blip r:embed="rId67" cstate="screen"/>
          <a:srcRect/>
          <a:stretch>
            <a:fillRect/>
          </a:stretch>
        </p:blipFill>
        <p:spPr bwMode="auto">
          <a:xfrm>
            <a:off x="3416729" y="4714126"/>
            <a:ext cx="1758951" cy="254000"/>
          </a:xfrm>
          <a:prstGeom prst="rect">
            <a:avLst/>
          </a:prstGeom>
          <a:noFill/>
          <a:ln w="9525">
            <a:noFill/>
            <a:miter lim="800000"/>
            <a:headEnd/>
            <a:tailEnd/>
          </a:ln>
        </p:spPr>
      </p:pic>
      <p:pic>
        <p:nvPicPr>
          <p:cNvPr id="71758" name="Picture 87" descr="image.jpg"/>
          <p:cNvPicPr>
            <a:picLocks noChangeAspect="1"/>
          </p:cNvPicPr>
          <p:nvPr/>
        </p:nvPicPr>
        <p:blipFill>
          <a:blip r:embed="rId68" cstate="screen"/>
          <a:srcRect/>
          <a:stretch>
            <a:fillRect/>
          </a:stretch>
        </p:blipFill>
        <p:spPr bwMode="auto">
          <a:xfrm>
            <a:off x="5283201" y="5257800"/>
            <a:ext cx="776817" cy="642938"/>
          </a:xfrm>
          <a:prstGeom prst="rect">
            <a:avLst/>
          </a:prstGeom>
          <a:noFill/>
          <a:ln w="9525">
            <a:noFill/>
            <a:miter lim="800000"/>
            <a:headEnd/>
            <a:tailEnd/>
          </a:ln>
        </p:spPr>
      </p:pic>
      <p:pic>
        <p:nvPicPr>
          <p:cNvPr id="71759" name="Picture 88" descr="Guassa-Logo-Final-1.jpg"/>
          <p:cNvPicPr>
            <a:picLocks noChangeAspect="1"/>
          </p:cNvPicPr>
          <p:nvPr/>
        </p:nvPicPr>
        <p:blipFill>
          <a:blip r:embed="rId69" cstate="screen"/>
          <a:srcRect/>
          <a:stretch>
            <a:fillRect/>
          </a:stretch>
        </p:blipFill>
        <p:spPr bwMode="auto">
          <a:xfrm>
            <a:off x="2657646" y="6041205"/>
            <a:ext cx="999953" cy="531225"/>
          </a:xfrm>
          <a:prstGeom prst="rect">
            <a:avLst/>
          </a:prstGeom>
          <a:noFill/>
          <a:ln w="9525">
            <a:noFill/>
            <a:miter lim="800000"/>
            <a:headEnd/>
            <a:tailEnd/>
          </a:ln>
        </p:spPr>
      </p:pic>
      <p:pic>
        <p:nvPicPr>
          <p:cNvPr id="71761" name="Picture 90"/>
          <p:cNvPicPr>
            <a:picLocks noChangeAspect="1" noChangeArrowheads="1"/>
          </p:cNvPicPr>
          <p:nvPr/>
        </p:nvPicPr>
        <p:blipFill>
          <a:blip r:embed="rId70" cstate="screen"/>
          <a:srcRect/>
          <a:stretch>
            <a:fillRect/>
          </a:stretch>
        </p:blipFill>
        <p:spPr bwMode="auto">
          <a:xfrm>
            <a:off x="4078817" y="2732926"/>
            <a:ext cx="1422400" cy="696074"/>
          </a:xfrm>
          <a:prstGeom prst="rect">
            <a:avLst/>
          </a:prstGeom>
          <a:noFill/>
          <a:ln w="9525">
            <a:noFill/>
            <a:miter lim="800000"/>
            <a:headEnd/>
            <a:tailEnd/>
          </a:ln>
        </p:spPr>
      </p:pic>
      <p:sp>
        <p:nvSpPr>
          <p:cNvPr id="87" name="Rectangle 4"/>
          <p:cNvSpPr txBox="1">
            <a:spLocks noChangeArrowheads="1"/>
          </p:cNvSpPr>
          <p:nvPr/>
        </p:nvSpPr>
        <p:spPr bwMode="auto">
          <a:xfrm>
            <a:off x="-149029" y="71439"/>
            <a:ext cx="4217595" cy="1196975"/>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SzPct val="60000"/>
              <a:defRPr/>
            </a:pPr>
            <a:r>
              <a:rPr lang="it-IT" sz="2800" kern="0" dirty="0">
                <a:solidFill>
                  <a:schemeClr val="tx2">
                    <a:lumMod val="60000"/>
                    <a:lumOff val="40000"/>
                  </a:schemeClr>
                </a:solidFill>
                <a:effectLst>
                  <a:outerShdw blurRad="38100" dist="38100" dir="2700000" algn="tl">
                    <a:srgbClr val="000000"/>
                  </a:outerShdw>
                </a:effectLst>
                <a:latin typeface="Cambria" pitchFamily="18" charset="0"/>
                <a:cs typeface="+mn-cs"/>
              </a:rPr>
              <a:t>	Many thanks for your patience &amp; sustained attention ! </a:t>
            </a:r>
          </a:p>
        </p:txBody>
      </p:sp>
      <p:pic>
        <p:nvPicPr>
          <p:cNvPr id="88" name="Picture 87" descr="CAMVpetit.png"/>
          <p:cNvPicPr>
            <a:picLocks noChangeAspect="1"/>
          </p:cNvPicPr>
          <p:nvPr/>
        </p:nvPicPr>
        <p:blipFill>
          <a:blip r:embed="rId71" cstate="screen"/>
          <a:stretch>
            <a:fillRect/>
          </a:stretch>
        </p:blipFill>
        <p:spPr>
          <a:xfrm>
            <a:off x="174661" y="3411019"/>
            <a:ext cx="614109" cy="558527"/>
          </a:xfrm>
          <a:prstGeom prst="rect">
            <a:avLst/>
          </a:prstGeom>
        </p:spPr>
      </p:pic>
      <p:pic>
        <p:nvPicPr>
          <p:cNvPr id="89" name="Picture 88" descr="BRC-745x1024.png"/>
          <p:cNvPicPr>
            <a:picLocks noChangeAspect="1"/>
          </p:cNvPicPr>
          <p:nvPr/>
        </p:nvPicPr>
        <p:blipFill>
          <a:blip r:embed="rId72" cstate="screen"/>
          <a:stretch>
            <a:fillRect/>
          </a:stretch>
        </p:blipFill>
        <p:spPr>
          <a:xfrm>
            <a:off x="7469313" y="622303"/>
            <a:ext cx="515243" cy="708199"/>
          </a:xfrm>
          <a:prstGeom prst="rect">
            <a:avLst/>
          </a:prstGeom>
          <a:solidFill>
            <a:schemeClr val="tx2">
              <a:lumMod val="90000"/>
            </a:schemeClr>
          </a:solidFill>
          <a:ln>
            <a:solidFill>
              <a:schemeClr val="accent1">
                <a:lumMod val="20000"/>
                <a:lumOff val="80000"/>
              </a:schemeClr>
            </a:solidFill>
          </a:ln>
        </p:spPr>
      </p:pic>
      <p:pic>
        <p:nvPicPr>
          <p:cNvPr id="4098" name="Picture 2" descr="C:\Users\GBF\Pictures\LOGO-TAFO_MIHAAVO-300x252.jpg"/>
          <p:cNvPicPr>
            <a:picLocks noChangeAspect="1" noChangeArrowheads="1"/>
          </p:cNvPicPr>
          <p:nvPr/>
        </p:nvPicPr>
        <p:blipFill>
          <a:blip r:embed="rId73" cstate="screen"/>
          <a:srcRect/>
          <a:stretch>
            <a:fillRect/>
          </a:stretch>
        </p:blipFill>
        <p:spPr bwMode="auto">
          <a:xfrm>
            <a:off x="4161034" y="233737"/>
            <a:ext cx="1000660" cy="840554"/>
          </a:xfrm>
          <a:prstGeom prst="rect">
            <a:avLst/>
          </a:prstGeom>
          <a:noFill/>
        </p:spPr>
      </p:pic>
      <p:pic>
        <p:nvPicPr>
          <p:cNvPr id="90" name="Picture 89" descr="Strong-Roots-Logo-225x300.jpg"/>
          <p:cNvPicPr>
            <a:picLocks noChangeAspect="1"/>
          </p:cNvPicPr>
          <p:nvPr/>
        </p:nvPicPr>
        <p:blipFill>
          <a:blip r:embed="rId74" cstate="screen"/>
          <a:stretch>
            <a:fillRect/>
          </a:stretch>
        </p:blipFill>
        <p:spPr>
          <a:xfrm>
            <a:off x="5282415" y="161176"/>
            <a:ext cx="796087" cy="1061449"/>
          </a:xfrm>
          <a:prstGeom prst="rect">
            <a:avLst/>
          </a:prstGeom>
        </p:spPr>
      </p:pic>
      <p:pic>
        <p:nvPicPr>
          <p:cNvPr id="91" name="Picture 90" descr="logo the ICCA Consortium.jpg"/>
          <p:cNvPicPr>
            <a:picLocks noChangeAspect="1"/>
          </p:cNvPicPr>
          <p:nvPr/>
        </p:nvPicPr>
        <p:blipFill>
          <a:blip r:embed="rId75" cstate="screen"/>
          <a:stretch>
            <a:fillRect/>
          </a:stretch>
        </p:blipFill>
        <p:spPr>
          <a:xfrm>
            <a:off x="2280862" y="1104852"/>
            <a:ext cx="1277489" cy="816004"/>
          </a:xfrm>
          <a:prstGeom prst="rect">
            <a:avLst/>
          </a:prstGeom>
        </p:spPr>
      </p:pic>
      <p:pic>
        <p:nvPicPr>
          <p:cNvPr id="92" name="Picture 55" descr="C:\Users\Grazia\AppData\Local\Microsoft\Windows\Temporary Internet Files\Content.Word\SNS-Logo-v3B-White.jpeg"/>
          <p:cNvPicPr>
            <a:picLocks noChangeAspect="1" noChangeArrowheads="1"/>
          </p:cNvPicPr>
          <p:nvPr/>
        </p:nvPicPr>
        <p:blipFill>
          <a:blip r:embed="rId76" cstate="screen"/>
          <a:srcRect/>
          <a:stretch>
            <a:fillRect/>
          </a:stretch>
        </p:blipFill>
        <p:spPr bwMode="auto">
          <a:xfrm>
            <a:off x="5253519" y="4711024"/>
            <a:ext cx="982133" cy="504825"/>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Rot="1" noChangeArrowheads="1"/>
          </p:cNvSpPr>
          <p:nvPr/>
        </p:nvSpPr>
        <p:spPr bwMode="auto">
          <a:xfrm>
            <a:off x="1" y="115888"/>
            <a:ext cx="11952817" cy="1223962"/>
          </a:xfrm>
          <a:prstGeom prst="rect">
            <a:avLst/>
          </a:prstGeom>
          <a:noFill/>
          <a:ln w="9525">
            <a:noFill/>
            <a:miter lim="800000"/>
            <a:headEnd/>
            <a:tailEnd/>
          </a:ln>
        </p:spPr>
        <p:txBody>
          <a:bodyPr/>
          <a:lstStyle/>
          <a:p>
            <a:pPr marL="342900" indent="-342900">
              <a:lnSpc>
                <a:spcPct val="80000"/>
              </a:lnSpc>
              <a:spcBef>
                <a:spcPct val="20000"/>
              </a:spcBef>
              <a:buClr>
                <a:schemeClr val="hlink"/>
              </a:buClr>
              <a:buSzPct val="80000"/>
              <a:buFont typeface="Wingdings" pitchFamily="2" charset="2"/>
              <a:buNone/>
              <a:defRPr/>
            </a:pPr>
            <a:r>
              <a:rPr lang="en-GB" sz="2000" dirty="0">
                <a:solidFill>
                  <a:schemeClr val="hlink"/>
                </a:solidFill>
                <a:effectLst>
                  <a:outerShdw blurRad="38100" dist="38100" dir="2700000" algn="tl">
                    <a:srgbClr val="000000"/>
                  </a:outerShdw>
                </a:effectLst>
                <a:latin typeface="Arial" charset="0"/>
                <a:cs typeface="Arial" charset="0"/>
              </a:rPr>
              <a:t>	</a:t>
            </a:r>
            <a:r>
              <a:rPr lang="en-GB" sz="4000" dirty="0">
                <a:solidFill>
                  <a:schemeClr val="tx2"/>
                </a:solidFill>
                <a:effectLst>
                  <a:outerShdw blurRad="38100" dist="38100" dir="2700000" algn="tl">
                    <a:srgbClr val="000000"/>
                  </a:outerShdw>
                </a:effectLst>
                <a:latin typeface="Cambria" pitchFamily="18" charset="0"/>
                <a:cs typeface="Arial" charset="0"/>
              </a:rPr>
              <a:t>“ICCAs”  </a:t>
            </a:r>
            <a:r>
              <a:rPr lang="en-GB" sz="2800" dirty="0">
                <a:effectLst>
                  <a:outerShdw blurRad="38100" dist="38100" dir="2700000" algn="tl">
                    <a:srgbClr val="000000"/>
                  </a:outerShdw>
                </a:effectLst>
                <a:latin typeface="Cambria" pitchFamily="18" charset="0"/>
                <a:cs typeface="Arial" charset="0"/>
              </a:rPr>
              <a:t>is an abbreviation for</a:t>
            </a:r>
            <a:r>
              <a:rPr lang="en-GB" sz="3600" dirty="0">
                <a:effectLst>
                  <a:outerShdw blurRad="38100" dist="38100" dir="2700000" algn="tl">
                    <a:srgbClr val="000000"/>
                  </a:outerShdw>
                </a:effectLst>
                <a:latin typeface="Cambria" pitchFamily="18" charset="0"/>
                <a:cs typeface="Arial" charset="0"/>
              </a:rPr>
              <a:t>: </a:t>
            </a:r>
          </a:p>
          <a:p>
            <a:pPr marL="342900" indent="-342900">
              <a:lnSpc>
                <a:spcPct val="80000"/>
              </a:lnSpc>
              <a:spcBef>
                <a:spcPct val="20000"/>
              </a:spcBef>
              <a:buClr>
                <a:schemeClr val="hlink"/>
              </a:buClr>
              <a:buSzPct val="80000"/>
              <a:buFont typeface="Wingdings" pitchFamily="2" charset="2"/>
              <a:buNone/>
              <a:defRPr/>
            </a:pPr>
            <a:r>
              <a:rPr lang="en-GB" sz="2800" dirty="0">
                <a:solidFill>
                  <a:schemeClr val="tx2"/>
                </a:solidFill>
                <a:effectLst>
                  <a:outerShdw blurRad="38100" dist="38100" dir="2700000" algn="tl">
                    <a:srgbClr val="000000"/>
                  </a:outerShdw>
                </a:effectLst>
                <a:latin typeface="Cambria" pitchFamily="18" charset="0"/>
                <a:cs typeface="Arial" charset="0"/>
              </a:rPr>
              <a:t>	</a:t>
            </a:r>
            <a:endParaRPr lang="en-GB" sz="3600" dirty="0">
              <a:solidFill>
                <a:schemeClr val="tx2"/>
              </a:solidFill>
              <a:effectLst>
                <a:outerShdw blurRad="38100" dist="38100" dir="2700000" algn="tl">
                  <a:srgbClr val="000000"/>
                </a:outerShdw>
              </a:effectLst>
              <a:latin typeface="Cambria" pitchFamily="18" charset="0"/>
              <a:cs typeface="Arial" charset="0"/>
            </a:endParaRPr>
          </a:p>
          <a:p>
            <a:pPr marL="342900" indent="-342900">
              <a:lnSpc>
                <a:spcPct val="80000"/>
              </a:lnSpc>
              <a:spcBef>
                <a:spcPct val="20000"/>
              </a:spcBef>
              <a:buClr>
                <a:schemeClr val="hlink"/>
              </a:buClr>
              <a:buSzPct val="80000"/>
              <a:buFont typeface="Wingdings" pitchFamily="2" charset="2"/>
              <a:buNone/>
              <a:defRPr/>
            </a:pPr>
            <a:r>
              <a:rPr lang="en-GB" sz="1200" i="1" dirty="0">
                <a:effectLst>
                  <a:outerShdw blurRad="38100" dist="38100" dir="2700000" algn="tl">
                    <a:srgbClr val="000000"/>
                  </a:outerShdw>
                </a:effectLst>
                <a:latin typeface="Cambria" pitchFamily="18" charset="0"/>
                <a:cs typeface="Arial" charset="0"/>
              </a:rPr>
              <a:t> </a:t>
            </a:r>
            <a:endParaRPr lang="en-US" sz="1600" dirty="0">
              <a:effectLst>
                <a:outerShdw blurRad="38100" dist="38100" dir="2700000" algn="tl">
                  <a:srgbClr val="000000"/>
                </a:outerShdw>
              </a:effectLst>
              <a:latin typeface="Cambria" pitchFamily="18" charset="0"/>
              <a:cs typeface="Arial" charset="0"/>
            </a:endParaRPr>
          </a:p>
        </p:txBody>
      </p:sp>
      <p:sp>
        <p:nvSpPr>
          <p:cNvPr id="6" name="Rectangle 2"/>
          <p:cNvSpPr>
            <a:spLocks noRot="1" noChangeArrowheads="1"/>
          </p:cNvSpPr>
          <p:nvPr/>
        </p:nvSpPr>
        <p:spPr bwMode="auto">
          <a:xfrm>
            <a:off x="143934" y="692151"/>
            <a:ext cx="11952817" cy="1223963"/>
          </a:xfrm>
          <a:prstGeom prst="rect">
            <a:avLst/>
          </a:prstGeom>
          <a:noFill/>
          <a:ln w="9525">
            <a:noFill/>
            <a:miter lim="800000"/>
            <a:headEnd/>
            <a:tailEnd/>
          </a:ln>
        </p:spPr>
        <p:txBody>
          <a:bodyPr/>
          <a:lstStyle/>
          <a:p>
            <a:pPr marL="342900" indent="-342900">
              <a:lnSpc>
                <a:spcPct val="80000"/>
              </a:lnSpc>
              <a:spcBef>
                <a:spcPct val="20000"/>
              </a:spcBef>
              <a:buClr>
                <a:schemeClr val="hlink"/>
              </a:buClr>
              <a:buSzPct val="80000"/>
              <a:buFont typeface="Wingdings" pitchFamily="2" charset="2"/>
              <a:buNone/>
              <a:defRPr/>
            </a:pPr>
            <a:r>
              <a:rPr lang="en-GB" sz="3600" dirty="0">
                <a:solidFill>
                  <a:schemeClr val="accent1">
                    <a:lumMod val="20000"/>
                    <a:lumOff val="80000"/>
                  </a:schemeClr>
                </a:solidFill>
                <a:effectLst>
                  <a:outerShdw blurRad="38100" dist="38100" dir="2700000" algn="tl">
                    <a:srgbClr val="000000"/>
                  </a:outerShdw>
                </a:effectLst>
                <a:latin typeface="Cambria" pitchFamily="18" charset="0"/>
                <a:cs typeface="Arial" charset="0"/>
              </a:rPr>
              <a:t>	</a:t>
            </a:r>
            <a:r>
              <a:rPr lang="en-GB" sz="4000" u="sng" dirty="0">
                <a:solidFill>
                  <a:schemeClr val="accent1">
                    <a:lumMod val="20000"/>
                    <a:lumOff val="80000"/>
                  </a:schemeClr>
                </a:solidFill>
                <a:effectLst>
                  <a:outerShdw blurRad="38100" dist="38100" dir="2700000" algn="tl">
                    <a:srgbClr val="000000"/>
                  </a:outerShdw>
                </a:effectLst>
                <a:latin typeface="Cambria" pitchFamily="18" charset="0"/>
                <a:cs typeface="Arial" charset="0"/>
              </a:rPr>
              <a:t>I</a:t>
            </a:r>
            <a:r>
              <a:rPr lang="en-GB" sz="3600" dirty="0">
                <a:solidFill>
                  <a:schemeClr val="accent1">
                    <a:lumMod val="20000"/>
                    <a:lumOff val="80000"/>
                  </a:schemeClr>
                </a:solidFill>
                <a:effectLst>
                  <a:outerShdw blurRad="38100" dist="38100" dir="2700000" algn="tl">
                    <a:srgbClr val="000000"/>
                  </a:outerShdw>
                </a:effectLst>
                <a:latin typeface="Cambria" pitchFamily="18" charset="0"/>
                <a:cs typeface="Arial" charset="0"/>
              </a:rPr>
              <a:t>ndigenous Peoples’ and </a:t>
            </a:r>
            <a:r>
              <a:rPr lang="en-GB" sz="4000" u="sng" dirty="0">
                <a:solidFill>
                  <a:schemeClr val="accent1">
                    <a:lumMod val="20000"/>
                    <a:lumOff val="80000"/>
                  </a:schemeClr>
                </a:solidFill>
                <a:effectLst>
                  <a:outerShdw blurRad="38100" dist="38100" dir="2700000" algn="tl">
                    <a:srgbClr val="000000"/>
                  </a:outerShdw>
                </a:effectLst>
                <a:latin typeface="Cambria" pitchFamily="18" charset="0"/>
                <a:cs typeface="Arial" charset="0"/>
              </a:rPr>
              <a:t>C</a:t>
            </a:r>
            <a:r>
              <a:rPr lang="en-GB" sz="3600" dirty="0">
                <a:solidFill>
                  <a:schemeClr val="accent1">
                    <a:lumMod val="20000"/>
                    <a:lumOff val="80000"/>
                  </a:schemeClr>
                </a:solidFill>
                <a:effectLst>
                  <a:outerShdw blurRad="38100" dist="38100" dir="2700000" algn="tl">
                    <a:srgbClr val="000000"/>
                  </a:outerShdw>
                </a:effectLst>
                <a:latin typeface="Cambria" pitchFamily="18" charset="0"/>
                <a:cs typeface="Arial" charset="0"/>
              </a:rPr>
              <a:t>ommunity </a:t>
            </a:r>
            <a:r>
              <a:rPr lang="en-GB" sz="4000" u="sng" dirty="0">
                <a:solidFill>
                  <a:schemeClr val="accent1">
                    <a:lumMod val="20000"/>
                    <a:lumOff val="80000"/>
                  </a:schemeClr>
                </a:solidFill>
                <a:effectLst>
                  <a:outerShdw blurRad="38100" dist="38100" dir="2700000" algn="tl">
                    <a:srgbClr val="000000"/>
                  </a:outerShdw>
                </a:effectLst>
                <a:latin typeface="Cambria" pitchFamily="18" charset="0"/>
                <a:cs typeface="Arial" charset="0"/>
              </a:rPr>
              <a:t>C</a:t>
            </a:r>
            <a:r>
              <a:rPr lang="en-GB" sz="3600" dirty="0">
                <a:solidFill>
                  <a:schemeClr val="accent1">
                    <a:lumMod val="20000"/>
                    <a:lumOff val="80000"/>
                  </a:schemeClr>
                </a:solidFill>
                <a:effectLst>
                  <a:outerShdw blurRad="38100" dist="38100" dir="2700000" algn="tl">
                    <a:srgbClr val="000000"/>
                  </a:outerShdw>
                </a:effectLst>
                <a:latin typeface="Cambria" pitchFamily="18" charset="0"/>
                <a:cs typeface="Arial" charset="0"/>
              </a:rPr>
              <a:t>onserved Territories and </a:t>
            </a:r>
            <a:r>
              <a:rPr lang="en-GB" sz="4000" u="sng" dirty="0">
                <a:solidFill>
                  <a:schemeClr val="accent1">
                    <a:lumMod val="20000"/>
                    <a:lumOff val="80000"/>
                  </a:schemeClr>
                </a:solidFill>
                <a:effectLst>
                  <a:outerShdw blurRad="38100" dist="38100" dir="2700000" algn="tl">
                    <a:srgbClr val="000000"/>
                  </a:outerShdw>
                </a:effectLst>
                <a:latin typeface="Cambria" pitchFamily="18" charset="0"/>
                <a:cs typeface="Arial" charset="0"/>
              </a:rPr>
              <a:t>A</a:t>
            </a:r>
            <a:r>
              <a:rPr lang="en-GB" sz="3600" dirty="0">
                <a:solidFill>
                  <a:schemeClr val="accent1">
                    <a:lumMod val="20000"/>
                    <a:lumOff val="80000"/>
                  </a:schemeClr>
                </a:solidFill>
                <a:effectLst>
                  <a:outerShdw blurRad="38100" dist="38100" dir="2700000" algn="tl">
                    <a:srgbClr val="000000"/>
                  </a:outerShdw>
                </a:effectLst>
                <a:latin typeface="Cambria" pitchFamily="18" charset="0"/>
                <a:cs typeface="Arial" charset="0"/>
              </a:rPr>
              <a:t>reas</a:t>
            </a:r>
          </a:p>
          <a:p>
            <a:pPr marL="342900" indent="-342900">
              <a:lnSpc>
                <a:spcPct val="80000"/>
              </a:lnSpc>
              <a:spcBef>
                <a:spcPct val="20000"/>
              </a:spcBef>
              <a:buClr>
                <a:schemeClr val="hlink"/>
              </a:buClr>
              <a:buSzPct val="80000"/>
              <a:buFont typeface="Wingdings" pitchFamily="2" charset="2"/>
              <a:buNone/>
              <a:defRPr/>
            </a:pPr>
            <a:r>
              <a:rPr lang="en-GB" sz="3600" i="1" dirty="0">
                <a:solidFill>
                  <a:schemeClr val="accent1">
                    <a:lumMod val="20000"/>
                    <a:lumOff val="80000"/>
                  </a:schemeClr>
                </a:solidFill>
                <a:effectLst>
                  <a:outerShdw blurRad="38100" dist="38100" dir="2700000" algn="tl">
                    <a:srgbClr val="000000"/>
                  </a:outerShdw>
                </a:effectLst>
                <a:latin typeface="Cambria" pitchFamily="18" charset="0"/>
                <a:cs typeface="Arial" charset="0"/>
              </a:rPr>
              <a:t> </a:t>
            </a:r>
            <a:endParaRPr lang="en-US" sz="3600" dirty="0">
              <a:solidFill>
                <a:schemeClr val="accent1">
                  <a:lumMod val="20000"/>
                  <a:lumOff val="80000"/>
                </a:schemeClr>
              </a:solidFill>
              <a:effectLst>
                <a:outerShdw blurRad="38100" dist="38100" dir="2700000" algn="tl">
                  <a:srgbClr val="000000"/>
                </a:outerShdw>
              </a:effectLst>
              <a:latin typeface="Cambria" pitchFamily="18" charset="0"/>
              <a:cs typeface="Arial" charset="0"/>
            </a:endParaRPr>
          </a:p>
        </p:txBody>
      </p:sp>
      <p:sp>
        <p:nvSpPr>
          <p:cNvPr id="7" name="Rectangle 2"/>
          <p:cNvSpPr>
            <a:spLocks noRot="1" noChangeArrowheads="1"/>
          </p:cNvSpPr>
          <p:nvPr/>
        </p:nvSpPr>
        <p:spPr bwMode="auto">
          <a:xfrm>
            <a:off x="7535334" y="5705476"/>
            <a:ext cx="4610100" cy="1152525"/>
          </a:xfrm>
          <a:prstGeom prst="rect">
            <a:avLst/>
          </a:prstGeom>
          <a:noFill/>
          <a:ln w="9525">
            <a:noFill/>
            <a:miter lim="800000"/>
            <a:headEnd/>
            <a:tailEnd/>
          </a:ln>
        </p:spPr>
        <p:txBody>
          <a:bodyPr/>
          <a:lstStyle/>
          <a:p>
            <a:pPr marL="342900" indent="-342900">
              <a:lnSpc>
                <a:spcPct val="80000"/>
              </a:lnSpc>
              <a:spcBef>
                <a:spcPct val="20000"/>
              </a:spcBef>
              <a:buClr>
                <a:schemeClr val="hlink"/>
              </a:buClr>
              <a:buSzPct val="80000"/>
              <a:buFont typeface="Wingdings" pitchFamily="2" charset="2"/>
              <a:buNone/>
              <a:defRPr/>
            </a:pPr>
            <a:r>
              <a:rPr lang="en-GB" sz="2800" dirty="0">
                <a:solidFill>
                  <a:schemeClr val="tx2"/>
                </a:solidFill>
                <a:effectLst>
                  <a:outerShdw blurRad="38100" dist="38100" dir="2700000" algn="tl">
                    <a:srgbClr val="000000"/>
                  </a:outerShdw>
                </a:effectLst>
                <a:latin typeface="Cambria" pitchFamily="18" charset="0"/>
                <a:cs typeface="Arial" charset="0"/>
              </a:rPr>
              <a:t>	...</a:t>
            </a:r>
            <a:r>
              <a:rPr lang="en-GB" sz="3200" dirty="0">
                <a:solidFill>
                  <a:srgbClr val="FFFFCC"/>
                </a:solidFill>
                <a:effectLst>
                  <a:outerShdw blurRad="38100" dist="38100" dir="2700000" algn="tl">
                    <a:srgbClr val="000000"/>
                  </a:outerShdw>
                </a:effectLst>
                <a:latin typeface="Cambria" pitchFamily="18" charset="0"/>
                <a:cs typeface="Arial" charset="0"/>
              </a:rPr>
              <a:t>of bio-cultural diversity </a:t>
            </a:r>
            <a:r>
              <a:rPr lang="en-GB" sz="2800" dirty="0">
                <a:effectLst>
                  <a:outerShdw blurRad="38100" dist="38100" dir="2700000" algn="tl">
                    <a:srgbClr val="000000"/>
                  </a:outerShdw>
                </a:effectLst>
                <a:latin typeface="Cambria" pitchFamily="18" charset="0"/>
                <a:cs typeface="Arial" charset="0"/>
              </a:rPr>
              <a:t>around the world! )</a:t>
            </a:r>
          </a:p>
          <a:p>
            <a:pPr marL="342900" indent="-342900">
              <a:lnSpc>
                <a:spcPct val="80000"/>
              </a:lnSpc>
              <a:spcBef>
                <a:spcPct val="20000"/>
              </a:spcBef>
              <a:buClr>
                <a:schemeClr val="hlink"/>
              </a:buClr>
              <a:buSzPct val="80000"/>
              <a:buFont typeface="Wingdings" pitchFamily="2" charset="2"/>
              <a:buNone/>
              <a:defRPr/>
            </a:pPr>
            <a:r>
              <a:rPr lang="en-GB" sz="2800" i="1" dirty="0">
                <a:effectLst>
                  <a:outerShdw blurRad="38100" dist="38100" dir="2700000" algn="tl">
                    <a:srgbClr val="000000"/>
                  </a:outerShdw>
                </a:effectLst>
                <a:latin typeface="Cambria" pitchFamily="18" charset="0"/>
                <a:cs typeface="Arial" charset="0"/>
              </a:rPr>
              <a:t> </a:t>
            </a:r>
            <a:endParaRPr lang="en-US" sz="2800" dirty="0">
              <a:effectLst>
                <a:outerShdw blurRad="38100" dist="38100" dir="2700000" algn="tl">
                  <a:srgbClr val="000000"/>
                </a:outerShdw>
              </a:effectLst>
              <a:latin typeface="Cambria" pitchFamily="18" charset="0"/>
              <a:cs typeface="Arial" charset="0"/>
            </a:endParaRPr>
          </a:p>
        </p:txBody>
      </p:sp>
      <p:pic>
        <p:nvPicPr>
          <p:cNvPr id="26629" name="Picture 10" descr="C:\Users\Grazia\Pictures\ALL MY PICTURES\PICTURES FOR REPORTS\DSC00812.JPG"/>
          <p:cNvPicPr>
            <a:picLocks noChangeAspect="1" noChangeArrowheads="1"/>
          </p:cNvPicPr>
          <p:nvPr/>
        </p:nvPicPr>
        <p:blipFill>
          <a:blip r:embed="rId4" cstate="screen"/>
          <a:srcRect/>
          <a:stretch>
            <a:fillRect/>
          </a:stretch>
        </p:blipFill>
        <p:spPr bwMode="auto">
          <a:xfrm>
            <a:off x="4042834" y="1916114"/>
            <a:ext cx="8149167" cy="3025775"/>
          </a:xfrm>
          <a:prstGeom prst="rect">
            <a:avLst/>
          </a:prstGeom>
          <a:noFill/>
          <a:ln w="9525">
            <a:noFill/>
            <a:miter lim="800000"/>
            <a:headEnd/>
            <a:tailEnd/>
          </a:ln>
        </p:spPr>
      </p:pic>
      <p:pic>
        <p:nvPicPr>
          <p:cNvPr id="26630" name="Picture 2" descr="C:\Users\GBF\Pictures\TICTU supported eco-occupation.jpg"/>
          <p:cNvPicPr>
            <a:picLocks noChangeAspect="1" noChangeArrowheads="1"/>
          </p:cNvPicPr>
          <p:nvPr/>
        </p:nvPicPr>
        <p:blipFill>
          <a:blip r:embed="rId5" cstate="screen"/>
          <a:srcRect/>
          <a:stretch>
            <a:fillRect/>
          </a:stretch>
        </p:blipFill>
        <p:spPr bwMode="auto">
          <a:xfrm>
            <a:off x="9028971" y="3339103"/>
            <a:ext cx="2848070" cy="2260280"/>
          </a:xfrm>
          <a:prstGeom prst="rect">
            <a:avLst/>
          </a:prstGeom>
          <a:noFill/>
          <a:ln w="9525">
            <a:noFill/>
            <a:miter lim="800000"/>
            <a:headEnd/>
            <a:tailEnd/>
          </a:ln>
        </p:spPr>
      </p:pic>
      <p:pic>
        <p:nvPicPr>
          <p:cNvPr id="26631" name="Picture 5" descr="C:\Users\GBF\Pictures\GBF PICTURES\PICTURES FOR REPORTS\COUNCIL OF THE ELDERS OF THE QASHQAI.JPG"/>
          <p:cNvPicPr>
            <a:picLocks noChangeAspect="1" noChangeArrowheads="1"/>
          </p:cNvPicPr>
          <p:nvPr/>
        </p:nvPicPr>
        <p:blipFill>
          <a:blip r:embed="rId6" cstate="screen"/>
          <a:srcRect/>
          <a:stretch>
            <a:fillRect/>
          </a:stretch>
        </p:blipFill>
        <p:spPr bwMode="auto">
          <a:xfrm>
            <a:off x="-48683" y="1935164"/>
            <a:ext cx="4993217" cy="2808287"/>
          </a:xfrm>
          <a:prstGeom prst="rect">
            <a:avLst/>
          </a:prstGeom>
          <a:noFill/>
          <a:ln w="9525">
            <a:noFill/>
            <a:miter lim="800000"/>
            <a:headEnd/>
            <a:tailEnd/>
          </a:ln>
        </p:spPr>
      </p:pic>
      <p:sp>
        <p:nvSpPr>
          <p:cNvPr id="9" name="Rectangle 2"/>
          <p:cNvSpPr>
            <a:spLocks noRot="1" noChangeArrowheads="1"/>
          </p:cNvSpPr>
          <p:nvPr/>
        </p:nvSpPr>
        <p:spPr bwMode="auto">
          <a:xfrm>
            <a:off x="143934" y="5157788"/>
            <a:ext cx="3551767" cy="1439862"/>
          </a:xfrm>
          <a:prstGeom prst="rect">
            <a:avLst/>
          </a:prstGeom>
          <a:noFill/>
          <a:ln w="9525">
            <a:noFill/>
            <a:miter lim="800000"/>
            <a:headEnd/>
            <a:tailEnd/>
          </a:ln>
        </p:spPr>
        <p:txBody>
          <a:bodyPr/>
          <a:lstStyle/>
          <a:p>
            <a:pPr marL="342900" indent="-342900" algn="r">
              <a:lnSpc>
                <a:spcPct val="80000"/>
              </a:lnSpc>
              <a:spcBef>
                <a:spcPct val="20000"/>
              </a:spcBef>
              <a:buClr>
                <a:schemeClr val="hlink"/>
              </a:buClr>
              <a:buSzPct val="80000"/>
              <a:buFont typeface="Wingdings" pitchFamily="2" charset="2"/>
              <a:buNone/>
              <a:defRPr/>
            </a:pPr>
            <a:r>
              <a:rPr lang="en-GB" sz="2800" dirty="0">
                <a:solidFill>
                  <a:schemeClr val="tx2"/>
                </a:solidFill>
                <a:effectLst>
                  <a:outerShdw blurRad="38100" dist="38100" dir="2700000" algn="tl">
                    <a:srgbClr val="000000"/>
                  </a:outerShdw>
                </a:effectLst>
                <a:latin typeface="Cambria" pitchFamily="18" charset="0"/>
                <a:cs typeface="Arial" charset="0"/>
              </a:rPr>
              <a:t>	</a:t>
            </a:r>
            <a:r>
              <a:rPr lang="en-GB" sz="2800" dirty="0">
                <a:effectLst>
                  <a:outerShdw blurRad="38100" dist="38100" dir="2700000" algn="tl">
                    <a:srgbClr val="000000"/>
                  </a:outerShdw>
                </a:effectLst>
                <a:latin typeface="Cambria" pitchFamily="18" charset="0"/>
                <a:cs typeface="Arial" charset="0"/>
              </a:rPr>
              <a:t>(or </a:t>
            </a:r>
            <a:r>
              <a:rPr lang="en-GB" sz="3200" dirty="0">
                <a:solidFill>
                  <a:srgbClr val="FFFFCC"/>
                </a:solidFill>
                <a:effectLst>
                  <a:outerShdw blurRad="38100" dist="38100" dir="2700000" algn="tl">
                    <a:srgbClr val="000000"/>
                  </a:outerShdw>
                </a:effectLst>
                <a:latin typeface="Cambria" pitchFamily="18" charset="0"/>
                <a:cs typeface="Arial" charset="0"/>
              </a:rPr>
              <a:t>the “seeds”, the “jewels</a:t>
            </a:r>
            <a:r>
              <a:rPr lang="en-GB" sz="2800" dirty="0">
                <a:effectLst>
                  <a:outerShdw blurRad="38100" dist="38100" dir="2700000" algn="tl">
                    <a:srgbClr val="000000"/>
                  </a:outerShdw>
                </a:effectLst>
                <a:latin typeface="Cambria" pitchFamily="18" charset="0"/>
                <a:cs typeface="Arial" charset="0"/>
              </a:rPr>
              <a:t>”, the “</a:t>
            </a:r>
            <a:r>
              <a:rPr lang="en-GB" sz="3200" dirty="0">
                <a:effectLst>
                  <a:outerShdw blurRad="38100" dist="38100" dir="2700000" algn="tl">
                    <a:srgbClr val="000000"/>
                  </a:outerShdw>
                </a:effectLst>
                <a:latin typeface="Cambria" pitchFamily="18" charset="0"/>
                <a:cs typeface="Arial" charset="0"/>
              </a:rPr>
              <a:t>heart</a:t>
            </a:r>
            <a:r>
              <a:rPr lang="en-GB" sz="2800" dirty="0">
                <a:effectLst>
                  <a:outerShdw blurRad="38100" dist="38100" dir="2700000" algn="tl">
                    <a:srgbClr val="000000"/>
                  </a:outerShdw>
                </a:effectLst>
                <a:latin typeface="Cambria" pitchFamily="18" charset="0"/>
                <a:cs typeface="Arial" charset="0"/>
              </a:rPr>
              <a:t>”... </a:t>
            </a:r>
            <a:endParaRPr lang="en-US" sz="2800" dirty="0">
              <a:effectLst>
                <a:outerShdw blurRad="38100" dist="38100" dir="2700000" algn="tl">
                  <a:srgbClr val="000000"/>
                </a:outerShdw>
              </a:effectLst>
              <a:latin typeface="Cambria" pitchFamily="18" charset="0"/>
              <a:cs typeface="Arial" charset="0"/>
            </a:endParaRPr>
          </a:p>
        </p:txBody>
      </p:sp>
      <p:pic>
        <p:nvPicPr>
          <p:cNvPr id="26633" name="Picture 8" descr="C:\Users\Grazia\Pictures\ALL MY PICTURES\PICTURES FOR REPORTS\Fleurs et fruits de la forêt low res.jpg"/>
          <p:cNvPicPr>
            <a:picLocks noChangeAspect="1" noChangeArrowheads="1"/>
          </p:cNvPicPr>
          <p:nvPr/>
        </p:nvPicPr>
        <p:blipFill>
          <a:blip r:embed="rId7" cstate="screen"/>
          <a:srcRect/>
          <a:stretch>
            <a:fillRect/>
          </a:stretch>
        </p:blipFill>
        <p:spPr bwMode="auto">
          <a:xfrm>
            <a:off x="3888319" y="4724401"/>
            <a:ext cx="3884082" cy="1978025"/>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237058"/>
            <a:ext cx="10439813" cy="1400530"/>
          </a:xfrm>
        </p:spPr>
        <p:txBody>
          <a:bodyPr/>
          <a:lstStyle/>
          <a:p>
            <a:r>
              <a:rPr lang="en-GB" sz="4400" b="1" dirty="0" smtClean="0">
                <a:solidFill>
                  <a:schemeClr val="accent1">
                    <a:lumMod val="20000"/>
                    <a:lumOff val="80000"/>
                  </a:schemeClr>
                </a:solidFill>
                <a:effectLst>
                  <a:outerShdw blurRad="38100" dist="38100" dir="2700000" algn="tl">
                    <a:srgbClr val="000000"/>
                  </a:outerShdw>
                </a:effectLst>
                <a:latin typeface="Century Gothic" panose="020B0502020202020204" pitchFamily="34" charset="0"/>
                <a:cs typeface="Arial" charset="0"/>
              </a:rPr>
              <a:t>IUCN defines them as :</a:t>
            </a:r>
            <a:r>
              <a:rPr lang="en-GB" sz="2800" b="1" dirty="0">
                <a:solidFill>
                  <a:schemeClr val="accent1">
                    <a:lumMod val="20000"/>
                    <a:lumOff val="80000"/>
                  </a:schemeClr>
                </a:solidFill>
                <a:effectLst>
                  <a:outerShdw blurRad="38100" dist="38100" dir="2700000" algn="tl">
                    <a:srgbClr val="000000"/>
                  </a:outerShdw>
                </a:effectLst>
                <a:latin typeface="Century Gothic" panose="020B0502020202020204" pitchFamily="34" charset="0"/>
                <a:cs typeface="Arial" charset="0"/>
              </a:rPr>
              <a:t/>
            </a:r>
            <a:br>
              <a:rPr lang="en-GB" sz="2800" b="1" dirty="0">
                <a:solidFill>
                  <a:schemeClr val="accent1">
                    <a:lumMod val="20000"/>
                    <a:lumOff val="80000"/>
                  </a:schemeClr>
                </a:solidFill>
                <a:effectLst>
                  <a:outerShdw blurRad="38100" dist="38100" dir="2700000" algn="tl">
                    <a:srgbClr val="000000"/>
                  </a:outerShdw>
                </a:effectLst>
                <a:latin typeface="Century Gothic" panose="020B0502020202020204" pitchFamily="34" charset="0"/>
                <a:cs typeface="Arial" charset="0"/>
              </a:rPr>
            </a:br>
            <a:r>
              <a:rPr lang="en-GB" sz="4000" dirty="0" smtClean="0">
                <a:solidFill>
                  <a:schemeClr val="accent1">
                    <a:lumMod val="20000"/>
                    <a:lumOff val="80000"/>
                  </a:schemeClr>
                </a:solidFill>
                <a:effectLst>
                  <a:outerShdw blurRad="38100" dist="38100" dir="2700000" algn="tl">
                    <a:srgbClr val="000000"/>
                  </a:outerShdw>
                </a:effectLst>
                <a:latin typeface="Cambria" pitchFamily="18" charset="0"/>
                <a:cs typeface="Arial" charset="0"/>
              </a:rPr>
              <a:t/>
            </a:r>
            <a:br>
              <a:rPr lang="en-GB" sz="4000" dirty="0" smtClean="0">
                <a:solidFill>
                  <a:schemeClr val="accent1">
                    <a:lumMod val="20000"/>
                    <a:lumOff val="80000"/>
                  </a:schemeClr>
                </a:solidFill>
                <a:effectLst>
                  <a:outerShdw blurRad="38100" dist="38100" dir="2700000" algn="tl">
                    <a:srgbClr val="000000"/>
                  </a:outerShdw>
                </a:effectLst>
                <a:latin typeface="Cambria" pitchFamily="18" charset="0"/>
                <a:cs typeface="Arial" charset="0"/>
              </a:rPr>
            </a:br>
            <a:r>
              <a:rPr lang="en-GB" sz="4000" dirty="0">
                <a:solidFill>
                  <a:schemeClr val="accent1">
                    <a:lumMod val="20000"/>
                    <a:lumOff val="80000"/>
                  </a:schemeClr>
                </a:solidFill>
                <a:effectLst>
                  <a:outerShdw blurRad="38100" dist="38100" dir="2700000" algn="tl">
                    <a:srgbClr val="000000"/>
                  </a:outerShdw>
                </a:effectLst>
                <a:latin typeface="Cambria" pitchFamily="18" charset="0"/>
                <a:cs typeface="Arial" charset="0"/>
              </a:rPr>
              <a:t/>
            </a:r>
            <a:br>
              <a:rPr lang="en-GB" sz="4000" dirty="0">
                <a:solidFill>
                  <a:schemeClr val="accent1">
                    <a:lumMod val="20000"/>
                    <a:lumOff val="80000"/>
                  </a:schemeClr>
                </a:solidFill>
                <a:effectLst>
                  <a:outerShdw blurRad="38100" dist="38100" dir="2700000" algn="tl">
                    <a:srgbClr val="000000"/>
                  </a:outerShdw>
                </a:effectLst>
                <a:latin typeface="Cambria" pitchFamily="18" charset="0"/>
                <a:cs typeface="Arial" charset="0"/>
              </a:rPr>
            </a:br>
            <a:endParaRPr lang="es-BO" sz="4000" dirty="0">
              <a:solidFill>
                <a:schemeClr val="accent1">
                  <a:lumMod val="20000"/>
                  <a:lumOff val="80000"/>
                </a:schemeClr>
              </a:solidFill>
            </a:endParaRPr>
          </a:p>
        </p:txBody>
      </p:sp>
      <p:sp>
        <p:nvSpPr>
          <p:cNvPr id="3" name="Content Placeholder 2"/>
          <p:cNvSpPr>
            <a:spLocks noGrp="1"/>
          </p:cNvSpPr>
          <p:nvPr>
            <p:ph idx="1"/>
          </p:nvPr>
        </p:nvSpPr>
        <p:spPr>
          <a:xfrm>
            <a:off x="1215073" y="1087120"/>
            <a:ext cx="5683568" cy="4958079"/>
          </a:xfrm>
        </p:spPr>
        <p:txBody>
          <a:bodyPr>
            <a:noAutofit/>
          </a:bodyPr>
          <a:lstStyle/>
          <a:p>
            <a:pPr>
              <a:lnSpc>
                <a:spcPct val="80000"/>
              </a:lnSpc>
              <a:spcBef>
                <a:spcPct val="20000"/>
              </a:spcBef>
              <a:buClr>
                <a:schemeClr val="hlink"/>
              </a:buClr>
              <a:buNone/>
              <a:defRPr/>
            </a:pPr>
            <a:r>
              <a:rPr lang="en-GB" sz="2800" i="1" dirty="0" smtClean="0">
                <a:effectLst>
                  <a:outerShdw blurRad="38100" dist="38100" dir="2700000" algn="tl">
                    <a:srgbClr val="000000"/>
                  </a:outerShdw>
                </a:effectLst>
                <a:latin typeface="Cambria" pitchFamily="18" charset="0"/>
                <a:cs typeface="Arial" charset="0"/>
              </a:rPr>
              <a:t> </a:t>
            </a:r>
            <a:endParaRPr lang="en-US" sz="2800" dirty="0">
              <a:effectLst>
                <a:outerShdw blurRad="38100" dist="38100" dir="2700000" algn="tl">
                  <a:srgbClr val="000000"/>
                </a:outerShdw>
              </a:effectLst>
              <a:latin typeface="Cambria" pitchFamily="18" charset="0"/>
              <a:cs typeface="Arial" charset="0"/>
            </a:endParaRPr>
          </a:p>
          <a:p>
            <a:r>
              <a:rPr lang="en-US" sz="2800" b="1" dirty="0" smtClean="0"/>
              <a:t>“</a:t>
            </a:r>
            <a:r>
              <a:rPr lang="en-US" sz="2800" b="1" dirty="0"/>
              <a:t>natural and/or modified ecosystems, containing significant biodiversity values, ecological benefits and cultural values, voluntarily conserved by indigenous peoples and local communities, both sedentary and mobile, through customary laws or other effective means”.  </a:t>
            </a:r>
            <a:endParaRPr lang="es-BO" sz="2800" b="1" dirty="0"/>
          </a:p>
          <a:p>
            <a:endParaRPr lang="es-BO" sz="2800" b="1" dirty="0"/>
          </a:p>
        </p:txBody>
      </p:sp>
      <p:pic>
        <p:nvPicPr>
          <p:cNvPr id="1026" name="Picture 2" descr="C:\Users\GBF\Pictures\KEY LOGOS etc\covers\Governance COVER.jpg"/>
          <p:cNvPicPr>
            <a:picLocks noChangeAspect="1" noChangeArrowheads="1"/>
          </p:cNvPicPr>
          <p:nvPr/>
        </p:nvPicPr>
        <p:blipFill>
          <a:blip r:embed="rId2" cstate="screen"/>
          <a:srcRect/>
          <a:stretch>
            <a:fillRect/>
          </a:stretch>
        </p:blipFill>
        <p:spPr bwMode="auto">
          <a:xfrm>
            <a:off x="7249159" y="447041"/>
            <a:ext cx="2685979" cy="3783964"/>
          </a:xfrm>
          <a:prstGeom prst="rect">
            <a:avLst/>
          </a:prstGeom>
          <a:noFill/>
        </p:spPr>
      </p:pic>
      <p:pic>
        <p:nvPicPr>
          <p:cNvPr id="1027" name="Picture 3" descr="C:\Users\GBF\Desktop\2015_06_07\guidelines 11 cover.jpg"/>
          <p:cNvPicPr>
            <a:picLocks noChangeAspect="1" noChangeArrowheads="1"/>
          </p:cNvPicPr>
          <p:nvPr/>
        </p:nvPicPr>
        <p:blipFill>
          <a:blip r:embed="rId3" cstate="screen"/>
          <a:srcRect/>
          <a:stretch>
            <a:fillRect/>
          </a:stretch>
        </p:blipFill>
        <p:spPr bwMode="auto">
          <a:xfrm>
            <a:off x="9525840" y="1371600"/>
            <a:ext cx="2666160" cy="3757930"/>
          </a:xfrm>
          <a:prstGeom prst="rect">
            <a:avLst/>
          </a:prstGeom>
          <a:noFill/>
        </p:spPr>
      </p:pic>
      <p:pic>
        <p:nvPicPr>
          <p:cNvPr id="6" name="Picture 5" descr="cover page English.jpg"/>
          <p:cNvPicPr>
            <a:picLocks noChangeAspect="1"/>
          </p:cNvPicPr>
          <p:nvPr/>
        </p:nvPicPr>
        <p:blipFill>
          <a:blip r:embed="rId4" cstate="screen"/>
          <a:stretch>
            <a:fillRect/>
          </a:stretch>
        </p:blipFill>
        <p:spPr>
          <a:xfrm>
            <a:off x="7650480" y="4023360"/>
            <a:ext cx="2499360" cy="2499360"/>
          </a:xfrm>
          <a:prstGeom prst="rect">
            <a:avLst/>
          </a:prstGeom>
        </p:spPr>
      </p:pic>
    </p:spTree>
    <p:extLst>
      <p:ext uri="{BB962C8B-B14F-4D97-AF65-F5344CB8AC3E}">
        <p14:creationId xmlns:p14="http://schemas.microsoft.com/office/powerpoint/2010/main" val="35590877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7" descr="C:\Users\GBF\Pictures\GBF PICTURES\MISSIONS\TURKEY\TURKEY JUNE 2007\P1010332.JPG"/>
          <p:cNvPicPr>
            <a:picLocks noChangeAspect="1" noChangeArrowheads="1"/>
          </p:cNvPicPr>
          <p:nvPr/>
        </p:nvPicPr>
        <p:blipFill>
          <a:blip r:embed="rId3" cstate="screen"/>
          <a:srcRect/>
          <a:stretch>
            <a:fillRect/>
          </a:stretch>
        </p:blipFill>
        <p:spPr bwMode="auto">
          <a:xfrm>
            <a:off x="833120" y="2276476"/>
            <a:ext cx="3918798" cy="2511425"/>
          </a:xfrm>
          <a:prstGeom prst="rect">
            <a:avLst/>
          </a:prstGeom>
          <a:noFill/>
          <a:ln w="9525">
            <a:noFill/>
            <a:miter lim="800000"/>
            <a:headEnd/>
            <a:tailEnd/>
          </a:ln>
        </p:spPr>
      </p:pic>
      <p:pic>
        <p:nvPicPr>
          <p:cNvPr id="27651" name="Picture 13" descr="D:\GBF PICTURES\MISSIONS\KAWAWANA\KAWAWANA key pictures\P1030150.JPG"/>
          <p:cNvPicPr>
            <a:picLocks noChangeAspect="1" noChangeArrowheads="1"/>
          </p:cNvPicPr>
          <p:nvPr/>
        </p:nvPicPr>
        <p:blipFill>
          <a:blip r:embed="rId4" cstate="screen"/>
          <a:srcRect/>
          <a:stretch>
            <a:fillRect/>
          </a:stretch>
        </p:blipFill>
        <p:spPr bwMode="auto">
          <a:xfrm>
            <a:off x="436881" y="4710112"/>
            <a:ext cx="3159759" cy="2147888"/>
          </a:xfrm>
          <a:prstGeom prst="rect">
            <a:avLst/>
          </a:prstGeom>
          <a:noFill/>
          <a:ln w="9525">
            <a:noFill/>
            <a:miter lim="800000"/>
            <a:headEnd/>
            <a:tailEnd/>
          </a:ln>
        </p:spPr>
      </p:pic>
      <p:sp>
        <p:nvSpPr>
          <p:cNvPr id="2" name="Rectangle 7"/>
          <p:cNvSpPr>
            <a:spLocks noChangeArrowheads="1"/>
          </p:cNvSpPr>
          <p:nvPr/>
        </p:nvSpPr>
        <p:spPr bwMode="auto">
          <a:xfrm>
            <a:off x="304800" y="193676"/>
            <a:ext cx="9956800" cy="1754326"/>
          </a:xfrm>
          <a:prstGeom prst="rect">
            <a:avLst/>
          </a:prstGeom>
          <a:noFill/>
          <a:ln w="9525">
            <a:noFill/>
            <a:miter lim="800000"/>
            <a:headEnd/>
            <a:tailEnd/>
          </a:ln>
        </p:spPr>
        <p:txBody>
          <a:bodyPr wrap="square">
            <a:spAutoFit/>
          </a:bodyPr>
          <a:lstStyle/>
          <a:p>
            <a:pPr>
              <a:defRPr/>
            </a:pPr>
            <a:r>
              <a:rPr lang="en-GB" sz="3200" dirty="0">
                <a:latin typeface="Cambria" pitchFamily="18" charset="0"/>
                <a:cs typeface="Arial" charset="0"/>
              </a:rPr>
              <a:t>ICCAs are found </a:t>
            </a:r>
            <a:r>
              <a:rPr lang="en-GB" sz="3600" dirty="0">
                <a:solidFill>
                  <a:srgbClr val="FEEC94"/>
                </a:solidFill>
                <a:latin typeface="Cambria" pitchFamily="18" charset="0"/>
                <a:cs typeface="Arial" charset="0"/>
              </a:rPr>
              <a:t>everywhere</a:t>
            </a:r>
            <a:r>
              <a:rPr lang="en-GB" sz="3200" dirty="0">
                <a:latin typeface="Cambria" pitchFamily="18" charset="0"/>
                <a:cs typeface="Arial" charset="0"/>
              </a:rPr>
              <a:t>, span  all types of ecosystems and cultures, have thousands of local names and </a:t>
            </a:r>
            <a:r>
              <a:rPr lang="en-GB" sz="3200" dirty="0">
                <a:solidFill>
                  <a:schemeClr val="tx2">
                    <a:lumMod val="40000"/>
                    <a:lumOff val="60000"/>
                  </a:schemeClr>
                </a:solidFill>
                <a:latin typeface="Cambria" pitchFamily="18" charset="0"/>
                <a:cs typeface="Arial" charset="0"/>
              </a:rPr>
              <a:t> are </a:t>
            </a:r>
            <a:r>
              <a:rPr lang="en-GB" sz="3600" dirty="0">
                <a:solidFill>
                  <a:srgbClr val="FEEC94"/>
                </a:solidFill>
                <a:latin typeface="Cambria" pitchFamily="18" charset="0"/>
                <a:cs typeface="Arial" charset="0"/>
              </a:rPr>
              <a:t>extremely diverse…</a:t>
            </a:r>
            <a:endParaRPr lang="en-US" sz="3200" dirty="0">
              <a:solidFill>
                <a:schemeClr val="tx2">
                  <a:lumMod val="40000"/>
                  <a:lumOff val="60000"/>
                </a:schemeClr>
              </a:solidFill>
              <a:latin typeface="Cambria" pitchFamily="18" charset="0"/>
              <a:cs typeface="Arial" charset="0"/>
            </a:endParaRPr>
          </a:p>
        </p:txBody>
      </p:sp>
      <p:pic>
        <p:nvPicPr>
          <p:cNvPr id="27653" name="Picture 0"/>
          <p:cNvPicPr>
            <a:picLocks noChangeAspect="1" noChangeArrowheads="1"/>
          </p:cNvPicPr>
          <p:nvPr/>
        </p:nvPicPr>
        <p:blipFill>
          <a:blip r:embed="rId5" cstate="screen"/>
          <a:srcRect/>
          <a:stretch>
            <a:fillRect/>
          </a:stretch>
        </p:blipFill>
        <p:spPr bwMode="auto">
          <a:xfrm>
            <a:off x="4751917" y="1916114"/>
            <a:ext cx="3772323" cy="2160587"/>
          </a:xfrm>
          <a:prstGeom prst="rect">
            <a:avLst/>
          </a:prstGeom>
          <a:noFill/>
          <a:ln w="9525">
            <a:noFill/>
            <a:miter lim="800000"/>
            <a:headEnd/>
            <a:tailEnd/>
          </a:ln>
        </p:spPr>
      </p:pic>
      <p:sp>
        <p:nvSpPr>
          <p:cNvPr id="27654" name="Rectangle 30"/>
          <p:cNvSpPr>
            <a:spLocks noChangeArrowheads="1"/>
          </p:cNvSpPr>
          <p:nvPr/>
        </p:nvSpPr>
        <p:spPr bwMode="auto">
          <a:xfrm>
            <a:off x="963085" y="2683431"/>
            <a:ext cx="184731" cy="369332"/>
          </a:xfrm>
          <a:prstGeom prst="rect">
            <a:avLst/>
          </a:prstGeom>
          <a:noFill/>
          <a:ln w="9525">
            <a:noFill/>
            <a:miter lim="800000"/>
            <a:headEnd/>
            <a:tailEnd/>
          </a:ln>
        </p:spPr>
        <p:txBody>
          <a:bodyPr wrap="none" anchor="b">
            <a:spAutoFit/>
          </a:bodyPr>
          <a:lstStyle/>
          <a:p>
            <a:endParaRPr lang="en-US"/>
          </a:p>
        </p:txBody>
      </p:sp>
      <p:sp>
        <p:nvSpPr>
          <p:cNvPr id="27655" name="Rectangle 31"/>
          <p:cNvSpPr>
            <a:spLocks noChangeArrowheads="1"/>
          </p:cNvSpPr>
          <p:nvPr/>
        </p:nvSpPr>
        <p:spPr bwMode="auto">
          <a:xfrm>
            <a:off x="963085" y="2683431"/>
            <a:ext cx="184731" cy="369332"/>
          </a:xfrm>
          <a:prstGeom prst="rect">
            <a:avLst/>
          </a:prstGeom>
          <a:noFill/>
          <a:ln w="9525">
            <a:noFill/>
            <a:miter lim="800000"/>
            <a:headEnd/>
            <a:tailEnd/>
          </a:ln>
        </p:spPr>
        <p:txBody>
          <a:bodyPr wrap="none" anchor="b">
            <a:spAutoFit/>
          </a:bodyPr>
          <a:lstStyle/>
          <a:p>
            <a:endParaRPr lang="en-US"/>
          </a:p>
        </p:txBody>
      </p:sp>
      <p:sp>
        <p:nvSpPr>
          <p:cNvPr id="27656" name="Rectangle 33"/>
          <p:cNvSpPr>
            <a:spLocks noChangeArrowheads="1"/>
          </p:cNvSpPr>
          <p:nvPr/>
        </p:nvSpPr>
        <p:spPr bwMode="auto">
          <a:xfrm>
            <a:off x="963084" y="2868097"/>
            <a:ext cx="184731" cy="369332"/>
          </a:xfrm>
          <a:prstGeom prst="rect">
            <a:avLst/>
          </a:prstGeom>
          <a:noFill/>
          <a:ln w="9525">
            <a:noFill/>
            <a:miter lim="800000"/>
            <a:headEnd/>
            <a:tailEnd/>
          </a:ln>
        </p:spPr>
        <p:txBody>
          <a:bodyPr wrap="none" anchor="ctr">
            <a:spAutoFit/>
          </a:bodyPr>
          <a:lstStyle/>
          <a:p>
            <a:pPr>
              <a:tabLst>
                <a:tab pos="2743200" algn="ctr"/>
                <a:tab pos="5486400" algn="r"/>
              </a:tabLst>
            </a:pPr>
            <a:endParaRPr lang="en-US">
              <a:latin typeface="Arial" pitchFamily="34" charset="0"/>
            </a:endParaRPr>
          </a:p>
        </p:txBody>
      </p:sp>
      <p:sp>
        <p:nvSpPr>
          <p:cNvPr id="27657" name="Rectangle 35"/>
          <p:cNvSpPr>
            <a:spLocks noChangeArrowheads="1"/>
          </p:cNvSpPr>
          <p:nvPr/>
        </p:nvSpPr>
        <p:spPr bwMode="auto">
          <a:xfrm>
            <a:off x="963085" y="2683431"/>
            <a:ext cx="184731" cy="369332"/>
          </a:xfrm>
          <a:prstGeom prst="rect">
            <a:avLst/>
          </a:prstGeom>
          <a:noFill/>
          <a:ln w="9525">
            <a:noFill/>
            <a:miter lim="800000"/>
            <a:headEnd/>
            <a:tailEnd/>
          </a:ln>
        </p:spPr>
        <p:txBody>
          <a:bodyPr wrap="none" anchor="b">
            <a:spAutoFit/>
          </a:bodyPr>
          <a:lstStyle/>
          <a:p>
            <a:endParaRPr lang="en-US"/>
          </a:p>
        </p:txBody>
      </p:sp>
      <p:pic>
        <p:nvPicPr>
          <p:cNvPr id="27658" name="Picture 2" descr="C:\Users\Grazia\Desktop\IMUGAN\selection\P1040527.JPG"/>
          <p:cNvPicPr>
            <a:picLocks noChangeAspect="1" noChangeArrowheads="1"/>
          </p:cNvPicPr>
          <p:nvPr/>
        </p:nvPicPr>
        <p:blipFill>
          <a:blip r:embed="rId6" cstate="screen"/>
          <a:srcRect/>
          <a:stretch>
            <a:fillRect/>
          </a:stretch>
        </p:blipFill>
        <p:spPr bwMode="auto">
          <a:xfrm>
            <a:off x="8688918" y="4365626"/>
            <a:ext cx="4436533" cy="2492375"/>
          </a:xfrm>
          <a:prstGeom prst="rect">
            <a:avLst/>
          </a:prstGeom>
          <a:noFill/>
          <a:ln w="9525">
            <a:noFill/>
            <a:miter lim="800000"/>
            <a:headEnd/>
            <a:tailEnd/>
          </a:ln>
        </p:spPr>
      </p:pic>
      <p:pic>
        <p:nvPicPr>
          <p:cNvPr id="27659" name="Picture 16" descr="C:\Users\GBF\Desktop\CALABRIA ICCA EVENT\gesualdo\Scilla - Volontari per i migratori.JPG"/>
          <p:cNvPicPr>
            <a:picLocks noChangeAspect="1" noChangeArrowheads="1"/>
          </p:cNvPicPr>
          <p:nvPr/>
        </p:nvPicPr>
        <p:blipFill>
          <a:blip r:embed="rId7" cstate="screen"/>
          <a:srcRect/>
          <a:stretch>
            <a:fillRect/>
          </a:stretch>
        </p:blipFill>
        <p:spPr bwMode="auto">
          <a:xfrm>
            <a:off x="8859520" y="2308860"/>
            <a:ext cx="2621280" cy="1824038"/>
          </a:xfrm>
          <a:prstGeom prst="rect">
            <a:avLst/>
          </a:prstGeom>
          <a:noFill/>
          <a:ln w="9525">
            <a:noFill/>
            <a:miter lim="800000"/>
            <a:headEnd/>
            <a:tailEnd/>
          </a:ln>
        </p:spPr>
      </p:pic>
      <p:pic>
        <p:nvPicPr>
          <p:cNvPr id="27660" name="Picture 1" descr="C:\Users\GBF\Pictures\Bukignon.jpg"/>
          <p:cNvPicPr>
            <a:picLocks noChangeAspect="1" noChangeArrowheads="1"/>
          </p:cNvPicPr>
          <p:nvPr/>
        </p:nvPicPr>
        <p:blipFill>
          <a:blip r:embed="rId8" cstate="screen"/>
          <a:srcRect/>
          <a:stretch>
            <a:fillRect/>
          </a:stretch>
        </p:blipFill>
        <p:spPr bwMode="auto">
          <a:xfrm>
            <a:off x="3780367" y="3808412"/>
            <a:ext cx="4794673" cy="30495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rved Up Arrow 13"/>
          <p:cNvSpPr/>
          <p:nvPr/>
        </p:nvSpPr>
        <p:spPr>
          <a:xfrm flipH="1">
            <a:off x="1775885" y="3933826"/>
            <a:ext cx="7681383" cy="22320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2" name="Group 12"/>
          <p:cNvGrpSpPr>
            <a:grpSpLocks/>
          </p:cNvGrpSpPr>
          <p:nvPr/>
        </p:nvGrpSpPr>
        <p:grpSpPr bwMode="auto">
          <a:xfrm>
            <a:off x="7056967" y="2205038"/>
            <a:ext cx="4313767" cy="2519640"/>
            <a:chOff x="3419713" y="1934241"/>
            <a:chExt cx="3236340" cy="2520224"/>
          </a:xfrm>
        </p:grpSpPr>
        <p:pic>
          <p:nvPicPr>
            <p:cNvPr id="28690" name="Picture 3" descr="C:\Users\Public\Pictures\Picture2.jpg"/>
            <p:cNvPicPr>
              <a:picLocks noChangeAspect="1" noChangeArrowheads="1"/>
            </p:cNvPicPr>
            <p:nvPr/>
          </p:nvPicPr>
          <p:blipFill>
            <a:blip r:embed="rId4" cstate="screen"/>
            <a:srcRect/>
            <a:stretch>
              <a:fillRect/>
            </a:stretch>
          </p:blipFill>
          <p:spPr bwMode="auto">
            <a:xfrm>
              <a:off x="3419713" y="1934241"/>
              <a:ext cx="3236340" cy="2431025"/>
            </a:xfrm>
            <a:prstGeom prst="rect">
              <a:avLst/>
            </a:prstGeom>
            <a:noFill/>
            <a:ln w="9525">
              <a:noFill/>
              <a:miter lim="800000"/>
              <a:headEnd/>
              <a:tailEnd/>
            </a:ln>
          </p:spPr>
        </p:pic>
        <p:sp>
          <p:nvSpPr>
            <p:cNvPr id="28691" name="TextBox 7"/>
            <p:cNvSpPr txBox="1">
              <a:spLocks noChangeArrowheads="1"/>
            </p:cNvSpPr>
            <p:nvPr/>
          </p:nvSpPr>
          <p:spPr bwMode="auto">
            <a:xfrm>
              <a:off x="3563774" y="3253858"/>
              <a:ext cx="2081992" cy="1200607"/>
            </a:xfrm>
            <a:prstGeom prst="rect">
              <a:avLst/>
            </a:prstGeom>
            <a:noFill/>
            <a:ln w="9525">
              <a:noFill/>
              <a:miter lim="800000"/>
              <a:headEnd/>
              <a:tailEnd/>
            </a:ln>
          </p:spPr>
          <p:txBody>
            <a:bodyPr wrap="none">
              <a:spAutoFit/>
            </a:bodyPr>
            <a:lstStyle/>
            <a:p>
              <a:r>
                <a:rPr lang="en-US" sz="3600">
                  <a:latin typeface="Arial" pitchFamily="34" charset="0"/>
                </a:rPr>
                <a:t>natural area/</a:t>
              </a:r>
            </a:p>
            <a:p>
              <a:r>
                <a:rPr lang="en-US" sz="3600">
                  <a:latin typeface="Arial" pitchFamily="34" charset="0"/>
                </a:rPr>
                <a:t>territory</a:t>
              </a:r>
            </a:p>
          </p:txBody>
        </p:sp>
      </p:grpSp>
      <p:sp>
        <p:nvSpPr>
          <p:cNvPr id="12" name="Curved Down Arrow 11"/>
          <p:cNvSpPr/>
          <p:nvPr/>
        </p:nvSpPr>
        <p:spPr>
          <a:xfrm>
            <a:off x="2159001" y="620714"/>
            <a:ext cx="8064500" cy="216058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5" name="Rectangle 2"/>
          <p:cNvSpPr>
            <a:spLocks noGrp="1" noChangeArrowheads="1"/>
          </p:cNvSpPr>
          <p:nvPr>
            <p:ph type="title"/>
          </p:nvPr>
        </p:nvSpPr>
        <p:spPr>
          <a:xfrm>
            <a:off x="76200" y="304801"/>
            <a:ext cx="11811000" cy="703263"/>
          </a:xfrm>
        </p:spPr>
        <p:txBody>
          <a:bodyPr/>
          <a:lstStyle/>
          <a:p>
            <a:pPr eaLnBrk="1" hangingPunct="1">
              <a:lnSpc>
                <a:spcPts val="3700"/>
              </a:lnSpc>
              <a:spcAft>
                <a:spcPts val="0"/>
              </a:spcAft>
              <a:defRPr/>
            </a:pPr>
            <a:r>
              <a:rPr lang="en-GB" sz="3600" i="1" dirty="0" smtClean="0"/>
              <a:t>de facto</a:t>
            </a:r>
            <a:r>
              <a:rPr lang="en-GB" sz="3600" dirty="0" smtClean="0"/>
              <a:t> capacity/power to take and </a:t>
            </a:r>
            <a:br>
              <a:rPr lang="en-GB" sz="3600" dirty="0" smtClean="0"/>
            </a:br>
            <a:r>
              <a:rPr lang="en-GB" sz="3600" dirty="0" smtClean="0"/>
              <a:t>enforce decisions </a:t>
            </a:r>
            <a:r>
              <a:rPr lang="en-GB" sz="2800" b="0" dirty="0" smtClean="0"/>
              <a:t>(functioning governance institution)</a:t>
            </a:r>
            <a:endParaRPr lang="fr-FR" sz="3600" b="0" dirty="0">
              <a:solidFill>
                <a:schemeClr val="hlink"/>
              </a:solidFill>
            </a:endParaRPr>
          </a:p>
        </p:txBody>
      </p:sp>
      <p:sp>
        <p:nvSpPr>
          <p:cNvPr id="16" name="Rectangle 2"/>
          <p:cNvSpPr txBox="1">
            <a:spLocks noChangeArrowheads="1"/>
          </p:cNvSpPr>
          <p:nvPr/>
        </p:nvSpPr>
        <p:spPr bwMode="auto">
          <a:xfrm>
            <a:off x="146051" y="5632450"/>
            <a:ext cx="11233149" cy="920750"/>
          </a:xfrm>
          <a:prstGeom prst="rect">
            <a:avLst/>
          </a:prstGeom>
          <a:noFill/>
          <a:ln w="9525">
            <a:noFill/>
            <a:miter lim="800000"/>
            <a:headEnd/>
            <a:tailEnd/>
          </a:ln>
          <a:effectLst/>
        </p:spPr>
        <p:txBody>
          <a:bodyPr anchor="ctr"/>
          <a:lstStyle/>
          <a:p>
            <a:pPr algn="ctr">
              <a:lnSpc>
                <a:spcPts val="3700"/>
              </a:lnSpc>
              <a:spcAft>
                <a:spcPts val="0"/>
              </a:spcAft>
              <a:defRPr/>
            </a:pPr>
            <a:r>
              <a:rPr lang="en-GB" sz="3600" b="1" kern="0" dirty="0">
                <a:solidFill>
                  <a:schemeClr val="tx2"/>
                </a:solidFill>
                <a:effectLst>
                  <a:outerShdw blurRad="38100" dist="38100" dir="2700000" algn="tl">
                    <a:srgbClr val="000000"/>
                  </a:outerShdw>
                </a:effectLst>
                <a:latin typeface="+mj-lt"/>
                <a:ea typeface="+mj-ea"/>
                <a:cs typeface="+mj-cs"/>
              </a:rPr>
              <a:t>decisions &amp; practices lead to </a:t>
            </a:r>
          </a:p>
          <a:p>
            <a:pPr algn="ctr">
              <a:lnSpc>
                <a:spcPts val="3700"/>
              </a:lnSpc>
              <a:spcAft>
                <a:spcPts val="0"/>
              </a:spcAft>
              <a:defRPr/>
            </a:pPr>
            <a:r>
              <a:rPr lang="en-GB" sz="3600" b="1" kern="0" dirty="0">
                <a:solidFill>
                  <a:schemeClr val="tx2"/>
                </a:solidFill>
                <a:effectLst>
                  <a:outerShdw blurRad="38100" dist="38100" dir="2700000" algn="tl">
                    <a:srgbClr val="000000"/>
                  </a:outerShdw>
                </a:effectLst>
                <a:latin typeface="+mj-lt"/>
                <a:ea typeface="+mj-ea"/>
                <a:cs typeface="+mj-cs"/>
              </a:rPr>
              <a:t>conservation </a:t>
            </a:r>
            <a:r>
              <a:rPr lang="en-GB" sz="3600" b="1" kern="0" dirty="0">
                <a:solidFill>
                  <a:srgbClr val="FEEC94"/>
                </a:solidFill>
                <a:effectLst>
                  <a:outerShdw blurRad="38100" dist="38100" dir="2700000" algn="tl">
                    <a:srgbClr val="000000"/>
                  </a:outerShdw>
                </a:effectLst>
                <a:latin typeface="+mj-lt"/>
                <a:ea typeface="+mj-ea"/>
                <a:cs typeface="+mj-cs"/>
              </a:rPr>
              <a:t>of nature </a:t>
            </a:r>
          </a:p>
          <a:p>
            <a:pPr algn="ctr">
              <a:lnSpc>
                <a:spcPts val="3700"/>
              </a:lnSpc>
              <a:spcAft>
                <a:spcPts val="0"/>
              </a:spcAft>
              <a:defRPr/>
            </a:pPr>
            <a:r>
              <a:rPr lang="it-CH" sz="2800" kern="0" dirty="0">
                <a:solidFill>
                  <a:srgbClr val="FEEC94"/>
                </a:solidFill>
                <a:effectLst>
                  <a:outerShdw blurRad="38100" dist="38100" dir="2700000" algn="tl">
                    <a:srgbClr val="000000"/>
                  </a:outerShdw>
                </a:effectLst>
                <a:latin typeface="+mj-lt"/>
                <a:ea typeface="+mj-ea"/>
                <a:cs typeface="+mj-cs"/>
              </a:rPr>
              <a:t>(including sustainable use &amp; restoration, positive trend)</a:t>
            </a:r>
            <a:endParaRPr lang="fr-FR" sz="2800" kern="0" dirty="0">
              <a:solidFill>
                <a:srgbClr val="FEEC94"/>
              </a:solidFill>
              <a:effectLst>
                <a:outerShdw blurRad="38100" dist="38100" dir="2700000" algn="tl">
                  <a:srgbClr val="000000"/>
                </a:outerShdw>
              </a:effectLst>
              <a:latin typeface="+mj-lt"/>
              <a:ea typeface="+mj-ea"/>
              <a:cs typeface="+mj-cs"/>
            </a:endParaRPr>
          </a:p>
        </p:txBody>
      </p:sp>
      <p:pic>
        <p:nvPicPr>
          <p:cNvPr id="157700" name="Picture 4" descr="C:\Users\Public\Pictures\Picture3.png"/>
          <p:cNvPicPr>
            <a:picLocks noChangeAspect="1" noChangeArrowheads="1"/>
          </p:cNvPicPr>
          <p:nvPr/>
        </p:nvPicPr>
        <p:blipFill>
          <a:blip r:embed="rId5" cstate="screen"/>
          <a:srcRect/>
          <a:stretch>
            <a:fillRect/>
          </a:stretch>
        </p:blipFill>
        <p:spPr bwMode="auto">
          <a:xfrm>
            <a:off x="143933" y="2565400"/>
            <a:ext cx="5257800" cy="1441450"/>
          </a:xfrm>
          <a:prstGeom prst="rect">
            <a:avLst/>
          </a:prstGeom>
          <a:noFill/>
          <a:ln w="9525">
            <a:noFill/>
            <a:miter lim="800000"/>
            <a:headEnd/>
            <a:tailEnd/>
          </a:ln>
        </p:spPr>
      </p:pic>
      <p:sp>
        <p:nvSpPr>
          <p:cNvPr id="17" name="Rectangle 2"/>
          <p:cNvSpPr txBox="1">
            <a:spLocks noChangeArrowheads="1"/>
          </p:cNvSpPr>
          <p:nvPr/>
        </p:nvSpPr>
        <p:spPr bwMode="auto">
          <a:xfrm>
            <a:off x="143934" y="1628775"/>
            <a:ext cx="11233151" cy="920750"/>
          </a:xfrm>
          <a:prstGeom prst="rect">
            <a:avLst/>
          </a:prstGeom>
          <a:noFill/>
          <a:ln w="9525">
            <a:noFill/>
            <a:miter lim="800000"/>
            <a:headEnd/>
            <a:tailEnd/>
          </a:ln>
          <a:effectLst/>
        </p:spPr>
        <p:txBody>
          <a:bodyPr anchor="ctr"/>
          <a:lstStyle/>
          <a:p>
            <a:pPr algn="ctr">
              <a:lnSpc>
                <a:spcPts val="3700"/>
              </a:lnSpc>
              <a:spcAft>
                <a:spcPts val="0"/>
              </a:spcAft>
              <a:defRPr/>
            </a:pPr>
            <a:r>
              <a:rPr lang="en-GB" sz="3600" b="1" kern="0" dirty="0">
                <a:solidFill>
                  <a:schemeClr val="tx2"/>
                </a:solidFill>
                <a:effectLst>
                  <a:outerShdw blurRad="38100" dist="38100" dir="2700000" algn="tl">
                    <a:srgbClr val="000000"/>
                  </a:outerShdw>
                </a:effectLst>
                <a:latin typeface="+mj-lt"/>
                <a:ea typeface="+mj-ea"/>
                <a:cs typeface="+mj-cs"/>
              </a:rPr>
              <a:t>… but they all have 3 characteristics</a:t>
            </a:r>
            <a:endParaRPr lang="fr-FR" sz="3600" b="1" kern="0" dirty="0">
              <a:solidFill>
                <a:srgbClr val="FEEC94"/>
              </a:solidFill>
              <a:effectLst>
                <a:outerShdw blurRad="38100" dist="38100" dir="2700000" algn="tl">
                  <a:srgbClr val="000000"/>
                </a:outerShdw>
              </a:effectLst>
              <a:latin typeface="+mj-lt"/>
              <a:ea typeface="+mj-ea"/>
              <a:cs typeface="+mj-cs"/>
            </a:endParaRPr>
          </a:p>
        </p:txBody>
      </p:sp>
      <p:grpSp>
        <p:nvGrpSpPr>
          <p:cNvPr id="3" name="Group 19"/>
          <p:cNvGrpSpPr>
            <a:grpSpLocks/>
          </p:cNvGrpSpPr>
          <p:nvPr/>
        </p:nvGrpSpPr>
        <p:grpSpPr bwMode="auto">
          <a:xfrm>
            <a:off x="11472334" y="3213100"/>
            <a:ext cx="673100" cy="503238"/>
            <a:chOff x="5148064" y="2852936"/>
            <a:chExt cx="504056" cy="504056"/>
          </a:xfrm>
        </p:grpSpPr>
        <p:sp>
          <p:nvSpPr>
            <p:cNvPr id="18" name="Oval 17"/>
            <p:cNvSpPr/>
            <p:nvPr/>
          </p:nvSpPr>
          <p:spPr>
            <a:xfrm>
              <a:off x="5148064" y="2852936"/>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89" name="TextBox 17"/>
            <p:cNvSpPr txBox="1">
              <a:spLocks noChangeArrowheads="1"/>
            </p:cNvSpPr>
            <p:nvPr/>
          </p:nvSpPr>
          <p:spPr bwMode="auto">
            <a:xfrm>
              <a:off x="5148064" y="2924944"/>
              <a:ext cx="383438" cy="369332"/>
            </a:xfrm>
            <a:prstGeom prst="rect">
              <a:avLst/>
            </a:prstGeom>
            <a:noFill/>
            <a:ln w="9525">
              <a:noFill/>
              <a:miter lim="800000"/>
              <a:headEnd/>
              <a:tailEnd/>
            </a:ln>
          </p:spPr>
          <p:txBody>
            <a:bodyPr>
              <a:spAutoFit/>
            </a:bodyPr>
            <a:lstStyle/>
            <a:p>
              <a:r>
                <a:rPr lang="en-US"/>
                <a:t> 1</a:t>
              </a:r>
            </a:p>
          </p:txBody>
        </p:sp>
      </p:grpSp>
      <p:grpSp>
        <p:nvGrpSpPr>
          <p:cNvPr id="4" name="Group 23"/>
          <p:cNvGrpSpPr>
            <a:grpSpLocks/>
          </p:cNvGrpSpPr>
          <p:nvPr/>
        </p:nvGrpSpPr>
        <p:grpSpPr bwMode="auto">
          <a:xfrm>
            <a:off x="11377085" y="180976"/>
            <a:ext cx="673100" cy="504825"/>
            <a:chOff x="5148064" y="2852936"/>
            <a:chExt cx="504056" cy="504056"/>
          </a:xfrm>
        </p:grpSpPr>
        <p:sp>
          <p:nvSpPr>
            <p:cNvPr id="21" name="Oval 20"/>
            <p:cNvSpPr/>
            <p:nvPr/>
          </p:nvSpPr>
          <p:spPr>
            <a:xfrm>
              <a:off x="5148064" y="2852936"/>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87" name="TextBox 25"/>
            <p:cNvSpPr txBox="1">
              <a:spLocks noChangeArrowheads="1"/>
            </p:cNvSpPr>
            <p:nvPr/>
          </p:nvSpPr>
          <p:spPr bwMode="auto">
            <a:xfrm>
              <a:off x="5148064" y="2924944"/>
              <a:ext cx="383438" cy="369332"/>
            </a:xfrm>
            <a:prstGeom prst="rect">
              <a:avLst/>
            </a:prstGeom>
            <a:noFill/>
            <a:ln w="9525">
              <a:noFill/>
              <a:miter lim="800000"/>
              <a:headEnd/>
              <a:tailEnd/>
            </a:ln>
          </p:spPr>
          <p:txBody>
            <a:bodyPr>
              <a:spAutoFit/>
            </a:bodyPr>
            <a:lstStyle/>
            <a:p>
              <a:r>
                <a:rPr lang="en-US"/>
                <a:t> 2</a:t>
              </a:r>
            </a:p>
          </p:txBody>
        </p:sp>
      </p:grpSp>
      <p:grpSp>
        <p:nvGrpSpPr>
          <p:cNvPr id="5" name="Group 20"/>
          <p:cNvGrpSpPr>
            <a:grpSpLocks/>
          </p:cNvGrpSpPr>
          <p:nvPr/>
        </p:nvGrpSpPr>
        <p:grpSpPr bwMode="auto">
          <a:xfrm>
            <a:off x="11374967" y="5661025"/>
            <a:ext cx="673100" cy="503238"/>
            <a:chOff x="5148064" y="2852936"/>
            <a:chExt cx="504056" cy="504056"/>
          </a:xfrm>
        </p:grpSpPr>
        <p:sp>
          <p:nvSpPr>
            <p:cNvPr id="24" name="Oval 23"/>
            <p:cNvSpPr/>
            <p:nvPr/>
          </p:nvSpPr>
          <p:spPr>
            <a:xfrm>
              <a:off x="5148064" y="2852936"/>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85" name="TextBox 22"/>
            <p:cNvSpPr txBox="1">
              <a:spLocks noChangeArrowheads="1"/>
            </p:cNvSpPr>
            <p:nvPr/>
          </p:nvSpPr>
          <p:spPr bwMode="auto">
            <a:xfrm>
              <a:off x="5148064" y="2924944"/>
              <a:ext cx="383438" cy="369332"/>
            </a:xfrm>
            <a:prstGeom prst="rect">
              <a:avLst/>
            </a:prstGeom>
            <a:noFill/>
            <a:ln w="9525">
              <a:noFill/>
              <a:miter lim="800000"/>
              <a:headEnd/>
              <a:tailEnd/>
            </a:ln>
          </p:spPr>
          <p:txBody>
            <a:bodyPr>
              <a:spAutoFit/>
            </a:bodyPr>
            <a:lstStyle/>
            <a:p>
              <a:r>
                <a:rPr lang="en-US"/>
                <a:t> 3</a:t>
              </a:r>
            </a:p>
          </p:txBody>
        </p:sp>
      </p:gr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xit" presetSubtype="10" fill="hold" grpId="1" nodeType="clickEffect">
                                  <p:stCondLst>
                                    <p:cond delay="0"/>
                                  </p:stCondLst>
                                  <p:childTnLst>
                                    <p:animEffect transition="out" filter="checkerboard(across)">
                                      <p:cBhvr>
                                        <p:cTn id="10" dur="500"/>
                                        <p:tgtEl>
                                          <p:spTgt spid="17"/>
                                        </p:tgtEl>
                                      </p:cBhvr>
                                    </p:animEffect>
                                    <p:set>
                                      <p:cBhvr>
                                        <p:cTn id="11" dur="1" fill="hold">
                                          <p:stCondLst>
                                            <p:cond delay="499"/>
                                          </p:stCondLst>
                                        </p:cTn>
                                        <p:tgtEl>
                                          <p:spTgt spid="1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770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5" grpId="0"/>
      <p:bldP spid="16" grpId="0"/>
      <p:bldP spid="17" grpId="0"/>
      <p:bldP spid="1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679" y="1407545"/>
            <a:ext cx="8825659" cy="1653180"/>
          </a:xfrm>
        </p:spPr>
        <p:txBody>
          <a:bodyPr/>
          <a:lstStyle/>
          <a:p>
            <a:r>
              <a:rPr lang="en-US" sz="4400" dirty="0">
                <a:solidFill>
                  <a:srgbClr val="FFFFCC"/>
                </a:solidFill>
              </a:rPr>
              <a:t>Assessing the </a:t>
            </a:r>
            <a:r>
              <a:rPr lang="en-US" sz="4400" dirty="0">
                <a:solidFill>
                  <a:srgbClr val="92D050"/>
                </a:solidFill>
              </a:rPr>
              <a:t>conservation and livelihoods results </a:t>
            </a:r>
            <a:r>
              <a:rPr lang="en-US" sz="4400" dirty="0">
                <a:solidFill>
                  <a:srgbClr val="FFFFCC"/>
                </a:solidFill>
              </a:rPr>
              <a:t>and </a:t>
            </a:r>
            <a:r>
              <a:rPr lang="en-US" sz="4400" dirty="0">
                <a:solidFill>
                  <a:srgbClr val="92D050"/>
                </a:solidFill>
              </a:rPr>
              <a:t>governance vitality </a:t>
            </a:r>
            <a:r>
              <a:rPr lang="en-US" sz="4400" dirty="0">
                <a:solidFill>
                  <a:srgbClr val="FFFFCC"/>
                </a:solidFill>
              </a:rPr>
              <a:t>of </a:t>
            </a:r>
            <a:r>
              <a:rPr lang="en-US" sz="4400" dirty="0" smtClean="0">
                <a:solidFill>
                  <a:srgbClr val="FFFFCC"/>
                </a:solidFill>
              </a:rPr>
              <a:t>ICCAs</a:t>
            </a:r>
            <a:br>
              <a:rPr lang="en-US" sz="4400" dirty="0" smtClean="0">
                <a:solidFill>
                  <a:srgbClr val="FFFFCC"/>
                </a:solidFill>
              </a:rPr>
            </a:br>
            <a:endParaRPr lang="es-BO" sz="4400" dirty="0"/>
          </a:p>
        </p:txBody>
      </p:sp>
      <p:sp>
        <p:nvSpPr>
          <p:cNvPr id="3" name="Text Placeholder 2"/>
          <p:cNvSpPr>
            <a:spLocks noGrp="1"/>
          </p:cNvSpPr>
          <p:nvPr>
            <p:ph type="body" idx="1"/>
          </p:nvPr>
        </p:nvSpPr>
        <p:spPr>
          <a:xfrm>
            <a:off x="2345400" y="4906777"/>
            <a:ext cx="8825658" cy="860400"/>
          </a:xfrm>
        </p:spPr>
        <p:txBody>
          <a:bodyPr>
            <a:noAutofit/>
          </a:bodyPr>
          <a:lstStyle/>
          <a:p>
            <a:r>
              <a:rPr lang="en-US" sz="3200" dirty="0"/>
              <a:t>Supporting communities to self- monitor and communicate their ICCAs</a:t>
            </a:r>
            <a:endParaRPr lang="es-BO" sz="3200" dirty="0"/>
          </a:p>
        </p:txBody>
      </p:sp>
      <p:pic>
        <p:nvPicPr>
          <p:cNvPr id="5" name="Picture 4" descr="C:\Users\Grazia\Pictures\stelprdb1166393.gif"/>
          <p:cNvPicPr>
            <a:picLocks noChangeAspect="1" noChangeArrowheads="1"/>
          </p:cNvPicPr>
          <p:nvPr/>
        </p:nvPicPr>
        <p:blipFill>
          <a:blip r:embed="rId2" cstate="screen"/>
          <a:srcRect/>
          <a:stretch>
            <a:fillRect/>
          </a:stretch>
        </p:blipFill>
        <p:spPr bwMode="auto">
          <a:xfrm>
            <a:off x="675736" y="2544123"/>
            <a:ext cx="2866846" cy="2120132"/>
          </a:xfrm>
          <a:prstGeom prst="rect">
            <a:avLst/>
          </a:prstGeom>
          <a:noFill/>
        </p:spPr>
      </p:pic>
      <p:pic>
        <p:nvPicPr>
          <p:cNvPr id="6" name="Picture 2" descr="D:\GBF PICTURES\KAWAWANA handy\Kawawana  (19).JPG"/>
          <p:cNvPicPr>
            <a:picLocks noChangeAspect="1" noChangeArrowheads="1"/>
          </p:cNvPicPr>
          <p:nvPr/>
        </p:nvPicPr>
        <p:blipFill>
          <a:blip r:embed="rId3" cstate="screen"/>
          <a:srcRect/>
          <a:stretch>
            <a:fillRect/>
          </a:stretch>
        </p:blipFill>
        <p:spPr bwMode="auto">
          <a:xfrm>
            <a:off x="3671978" y="2962105"/>
            <a:ext cx="2582173" cy="1985955"/>
          </a:xfrm>
          <a:prstGeom prst="rect">
            <a:avLst/>
          </a:prstGeom>
          <a:noFill/>
        </p:spPr>
      </p:pic>
      <p:pic>
        <p:nvPicPr>
          <p:cNvPr id="7" name="Picture 5"/>
          <p:cNvPicPr>
            <a:picLocks noChangeAspect="1" noChangeArrowheads="1"/>
          </p:cNvPicPr>
          <p:nvPr/>
        </p:nvPicPr>
        <p:blipFill>
          <a:blip r:embed="rId4" cstate="screen"/>
          <a:srcRect/>
          <a:stretch>
            <a:fillRect/>
          </a:stretch>
        </p:blipFill>
        <p:spPr bwMode="auto">
          <a:xfrm>
            <a:off x="6401692" y="2534513"/>
            <a:ext cx="2807710" cy="1828800"/>
          </a:xfrm>
          <a:prstGeom prst="rect">
            <a:avLst/>
          </a:prstGeom>
          <a:noFill/>
          <a:ln w="9525">
            <a:noFill/>
            <a:miter lim="800000"/>
            <a:headEnd/>
            <a:tailEnd/>
          </a:ln>
        </p:spPr>
      </p:pic>
      <p:pic>
        <p:nvPicPr>
          <p:cNvPr id="8" name="Picture 6" descr="Sketch of Tarevalata"/>
          <p:cNvPicPr>
            <a:picLocks noChangeAspect="1" noChangeArrowheads="1"/>
          </p:cNvPicPr>
          <p:nvPr/>
        </p:nvPicPr>
        <p:blipFill>
          <a:blip r:embed="rId5" cstate="screen"/>
          <a:srcRect/>
          <a:stretch>
            <a:fillRect/>
          </a:stretch>
        </p:blipFill>
        <p:spPr bwMode="auto">
          <a:xfrm>
            <a:off x="9356943" y="3448913"/>
            <a:ext cx="1752600" cy="1314450"/>
          </a:xfrm>
          <a:prstGeom prst="rect">
            <a:avLst/>
          </a:prstGeom>
          <a:noFill/>
          <a:ln w="9525">
            <a:noFill/>
            <a:miter lim="800000"/>
            <a:headEnd/>
            <a:tailEnd/>
          </a:ln>
        </p:spPr>
      </p:pic>
    </p:spTree>
    <p:extLst>
      <p:ext uri="{BB962C8B-B14F-4D97-AF65-F5344CB8AC3E}">
        <p14:creationId xmlns:p14="http://schemas.microsoft.com/office/powerpoint/2010/main" val="6533164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D:\GBF PICTURES\PICTURES FOR REPORTS\PICTURES FOR GOVERNANCE BOOK\USED\Pngso no Tao.JPG"/>
          <p:cNvPicPr>
            <a:picLocks noChangeAspect="1" noChangeArrowheads="1"/>
          </p:cNvPicPr>
          <p:nvPr/>
        </p:nvPicPr>
        <p:blipFill>
          <a:blip r:embed="rId2" cstate="screen"/>
          <a:srcRect/>
          <a:stretch>
            <a:fillRect/>
          </a:stretch>
        </p:blipFill>
        <p:spPr bwMode="auto">
          <a:xfrm>
            <a:off x="579120" y="1500205"/>
            <a:ext cx="3200400" cy="2137075"/>
          </a:xfrm>
          <a:prstGeom prst="rect">
            <a:avLst/>
          </a:prstGeom>
          <a:noFill/>
        </p:spPr>
      </p:pic>
      <p:sp>
        <p:nvSpPr>
          <p:cNvPr id="2" name="Title 1"/>
          <p:cNvSpPr>
            <a:spLocks noGrp="1"/>
          </p:cNvSpPr>
          <p:nvPr>
            <p:ph type="title"/>
          </p:nvPr>
        </p:nvSpPr>
        <p:spPr>
          <a:xfrm>
            <a:off x="482099" y="219805"/>
            <a:ext cx="9175610" cy="1400530"/>
          </a:xfrm>
        </p:spPr>
        <p:txBody>
          <a:bodyPr/>
          <a:lstStyle/>
          <a:p>
            <a:r>
              <a:rPr lang="en-US" sz="3600" b="1" dirty="0" smtClean="0">
                <a:solidFill>
                  <a:schemeClr val="accent1">
                    <a:lumMod val="20000"/>
                    <a:lumOff val="80000"/>
                  </a:schemeClr>
                </a:solidFill>
              </a:rPr>
              <a:t>Methodology for grassroots discussions on ICCA </a:t>
            </a:r>
            <a:endParaRPr lang="es-BO" sz="3600" dirty="0">
              <a:solidFill>
                <a:schemeClr val="accent1">
                  <a:lumMod val="20000"/>
                  <a:lumOff val="80000"/>
                </a:schemeClr>
              </a:solidFill>
            </a:endParaRPr>
          </a:p>
        </p:txBody>
      </p:sp>
      <p:sp>
        <p:nvSpPr>
          <p:cNvPr id="4" name="TextBox 3"/>
          <p:cNvSpPr txBox="1"/>
          <p:nvPr/>
        </p:nvSpPr>
        <p:spPr>
          <a:xfrm>
            <a:off x="9962166" y="4591635"/>
            <a:ext cx="1798319"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BO" dirty="0" err="1" smtClean="0"/>
              <a:t>Tested</a:t>
            </a:r>
            <a:r>
              <a:rPr lang="es-BO" dirty="0" smtClean="0"/>
              <a:t> in 20 </a:t>
            </a:r>
            <a:r>
              <a:rPr lang="es-BO" dirty="0" err="1" smtClean="0"/>
              <a:t>countries</a:t>
            </a:r>
            <a:r>
              <a:rPr lang="es-BO" dirty="0" smtClean="0"/>
              <a:t> + 4 sub-</a:t>
            </a:r>
            <a:r>
              <a:rPr lang="es-BO" dirty="0" err="1" smtClean="0"/>
              <a:t>regions</a:t>
            </a:r>
            <a:endParaRPr lang="es-BO" dirty="0"/>
          </a:p>
        </p:txBody>
      </p:sp>
      <p:pic>
        <p:nvPicPr>
          <p:cNvPr id="19" name="Picture 2"/>
          <p:cNvPicPr>
            <a:picLocks noChangeAspect="1" noChangeArrowheads="1"/>
          </p:cNvPicPr>
          <p:nvPr/>
        </p:nvPicPr>
        <p:blipFill>
          <a:blip r:embed="rId3" cstate="screen"/>
          <a:srcRect/>
          <a:stretch>
            <a:fillRect/>
          </a:stretch>
        </p:blipFill>
        <p:spPr bwMode="auto">
          <a:xfrm>
            <a:off x="7870548" y="4222678"/>
            <a:ext cx="1756275" cy="2635321"/>
          </a:xfrm>
          <a:prstGeom prst="rect">
            <a:avLst/>
          </a:prstGeom>
          <a:noFill/>
          <a:ln w="9525">
            <a:noFill/>
            <a:miter lim="800000"/>
            <a:headEnd/>
            <a:tailEnd/>
          </a:ln>
        </p:spPr>
      </p:pic>
      <p:pic>
        <p:nvPicPr>
          <p:cNvPr id="20" name="Picture 2" descr="D:\GBF PICTURES\PICTURES FOR REPORTS\ICCA PICTURES cleaner batch\Coron.JPG"/>
          <p:cNvPicPr>
            <a:picLocks noChangeAspect="1" noChangeArrowheads="1"/>
          </p:cNvPicPr>
          <p:nvPr/>
        </p:nvPicPr>
        <p:blipFill>
          <a:blip r:embed="rId4" cstate="screen"/>
          <a:srcRect/>
          <a:stretch>
            <a:fillRect/>
          </a:stretch>
        </p:blipFill>
        <p:spPr bwMode="auto">
          <a:xfrm>
            <a:off x="3439217" y="1027302"/>
            <a:ext cx="4876800" cy="3657600"/>
          </a:xfrm>
          <a:prstGeom prst="rect">
            <a:avLst/>
          </a:prstGeom>
          <a:noFill/>
        </p:spPr>
      </p:pic>
      <p:pic>
        <p:nvPicPr>
          <p:cNvPr id="22" name="Picture 10" descr="C:\Users\GBF\Pictures\GBF PICTURES\MISSIONS\TURKEY\TURKEY Oct 2007\DSC_4265.JPG"/>
          <p:cNvPicPr>
            <a:picLocks noChangeAspect="1" noChangeArrowheads="1"/>
          </p:cNvPicPr>
          <p:nvPr/>
        </p:nvPicPr>
        <p:blipFill>
          <a:blip r:embed="rId5" cstate="screen"/>
          <a:srcRect/>
          <a:stretch>
            <a:fillRect/>
          </a:stretch>
        </p:blipFill>
        <p:spPr bwMode="auto">
          <a:xfrm>
            <a:off x="3910944" y="4491231"/>
            <a:ext cx="3162300" cy="2087562"/>
          </a:xfrm>
          <a:prstGeom prst="rect">
            <a:avLst/>
          </a:prstGeom>
          <a:noFill/>
          <a:ln w="9525">
            <a:noFill/>
            <a:miter lim="800000"/>
            <a:headEnd/>
            <a:tailEnd/>
          </a:ln>
        </p:spPr>
      </p:pic>
      <p:pic>
        <p:nvPicPr>
          <p:cNvPr id="18" name="Picture 2" descr="http://www.iccaconsortium.org/wp-content/uploads/images/stories/icca-images/meeting2.JPG"/>
          <p:cNvPicPr>
            <a:picLocks noGrp="1" noChangeAspect="1" noChangeArrowheads="1"/>
          </p:cNvPicPr>
          <p:nvPr>
            <p:ph idx="1"/>
          </p:nvPr>
        </p:nvPicPr>
        <p:blipFill>
          <a:blip r:embed="rId6" cstate="screen">
            <a:extLst>
              <a:ext uri="{28A0092B-C50C-407E-A947-70E740481C1C}">
                <a14:useLocalDpi xmlns:a14="http://schemas.microsoft.com/office/drawing/2010/main" val="0"/>
              </a:ext>
            </a:extLst>
          </a:blip>
          <a:srcRect/>
          <a:stretch>
            <a:fillRect/>
          </a:stretch>
        </p:blipFill>
        <p:spPr bwMode="auto">
          <a:xfrm>
            <a:off x="290759" y="4124503"/>
            <a:ext cx="3062065" cy="218873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8507004" y="1004161"/>
            <a:ext cx="3554856" cy="3139321"/>
          </a:xfrm>
          <a:prstGeom prst="rect">
            <a:avLst/>
          </a:prstGeom>
          <a:noFill/>
        </p:spPr>
        <p:txBody>
          <a:bodyPr wrap="square" rtlCol="0">
            <a:spAutoFit/>
          </a:bodyPr>
          <a:lstStyle/>
          <a:p>
            <a:pPr algn="r"/>
            <a:endParaRPr lang="en-US" dirty="0" smtClean="0"/>
          </a:p>
          <a:p>
            <a:pPr algn="r">
              <a:buFont typeface="Arial" pitchFamily="34" charset="0"/>
              <a:buChar char="•"/>
            </a:pPr>
            <a:r>
              <a:rPr lang="en-US" sz="2000" b="1" dirty="0" smtClean="0"/>
              <a:t>   participatory process</a:t>
            </a:r>
          </a:p>
          <a:p>
            <a:pPr algn="r">
              <a:buFont typeface="Arial" pitchFamily="34" charset="0"/>
              <a:buChar char="•"/>
            </a:pPr>
            <a:r>
              <a:rPr lang="en-US" sz="2000" b="1" dirty="0" smtClean="0"/>
              <a:t> adapted to the context</a:t>
            </a:r>
          </a:p>
          <a:p>
            <a:pPr algn="r">
              <a:buFont typeface="Arial" pitchFamily="34" charset="0"/>
              <a:buChar char="•"/>
            </a:pPr>
            <a:r>
              <a:rPr lang="en-US" sz="2000" b="1" dirty="0" smtClean="0"/>
              <a:t> variety of combined methods and tools </a:t>
            </a:r>
          </a:p>
          <a:p>
            <a:pPr algn="r">
              <a:buFont typeface="Arial" pitchFamily="34" charset="0"/>
              <a:buChar char="•"/>
            </a:pPr>
            <a:r>
              <a:rPr lang="en-US" sz="2000" b="1" dirty="0" smtClean="0"/>
              <a:t> discussion of the status of the ICCA, its eventual threats and needs &amp;what kind of recognition and support it wishes to receive</a:t>
            </a:r>
            <a:endParaRPr lang="en-US" sz="2000" dirty="0"/>
          </a:p>
        </p:txBody>
      </p:sp>
    </p:spTree>
    <p:extLst>
      <p:ext uri="{BB962C8B-B14F-4D97-AF65-F5344CB8AC3E}">
        <p14:creationId xmlns:p14="http://schemas.microsoft.com/office/powerpoint/2010/main" val="2951874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892" y="452718"/>
            <a:ext cx="6566529" cy="1400530"/>
          </a:xfrm>
        </p:spPr>
        <p:txBody>
          <a:bodyPr/>
          <a:lstStyle/>
          <a:p>
            <a:r>
              <a:rPr lang="es-BO" sz="3600" b="1" dirty="0" smtClean="0">
                <a:solidFill>
                  <a:schemeClr val="accent1">
                    <a:lumMod val="20000"/>
                    <a:lumOff val="80000"/>
                  </a:schemeClr>
                </a:solidFill>
              </a:rPr>
              <a:t>Visual </a:t>
            </a:r>
            <a:r>
              <a:rPr lang="es-BO" sz="3600" b="1" dirty="0" err="1" smtClean="0">
                <a:solidFill>
                  <a:schemeClr val="accent1">
                    <a:lumMod val="20000"/>
                    <a:lumOff val="80000"/>
                  </a:schemeClr>
                </a:solidFill>
              </a:rPr>
              <a:t>tools</a:t>
            </a:r>
            <a:r>
              <a:rPr lang="es-BO" sz="3600" b="1" dirty="0" smtClean="0">
                <a:solidFill>
                  <a:schemeClr val="accent1">
                    <a:lumMod val="20000"/>
                    <a:lumOff val="80000"/>
                  </a:schemeClr>
                </a:solidFill>
              </a:rPr>
              <a:t>: </a:t>
            </a:r>
            <a:r>
              <a:rPr lang="es-BO" sz="2800" dirty="0" err="1" smtClean="0">
                <a:solidFill>
                  <a:schemeClr val="accent1">
                    <a:lumMod val="20000"/>
                    <a:lumOff val="80000"/>
                  </a:schemeClr>
                </a:solidFill>
              </a:rPr>
              <a:t>Mapping</a:t>
            </a:r>
            <a:r>
              <a:rPr lang="es-BO" sz="2800" dirty="0" smtClean="0">
                <a:solidFill>
                  <a:schemeClr val="accent1">
                    <a:lumMod val="20000"/>
                    <a:lumOff val="80000"/>
                  </a:schemeClr>
                </a:solidFill>
              </a:rPr>
              <a:t> ICCAs </a:t>
            </a:r>
            <a:r>
              <a:rPr lang="es-BO" sz="2800" dirty="0">
                <a:solidFill>
                  <a:schemeClr val="accent1">
                    <a:lumMod val="20000"/>
                    <a:lumOff val="80000"/>
                  </a:schemeClr>
                </a:solidFill>
              </a:rPr>
              <a:t>2</a:t>
            </a:r>
            <a:r>
              <a:rPr lang="es-BO" sz="2800" dirty="0" smtClean="0">
                <a:solidFill>
                  <a:schemeClr val="accent1">
                    <a:lumMod val="20000"/>
                    <a:lumOff val="80000"/>
                  </a:schemeClr>
                </a:solidFill>
              </a:rPr>
              <a:t>D, 3D, use of </a:t>
            </a:r>
            <a:r>
              <a:rPr lang="es-BO" sz="2800" dirty="0" err="1" smtClean="0">
                <a:solidFill>
                  <a:schemeClr val="accent1">
                    <a:lumMod val="20000"/>
                    <a:lumOff val="80000"/>
                  </a:schemeClr>
                </a:solidFill>
              </a:rPr>
              <a:t>Participatory</a:t>
            </a:r>
            <a:r>
              <a:rPr lang="es-BO" sz="2800" dirty="0" smtClean="0">
                <a:solidFill>
                  <a:schemeClr val="accent1">
                    <a:lumMod val="20000"/>
                    <a:lumOff val="80000"/>
                  </a:schemeClr>
                </a:solidFill>
              </a:rPr>
              <a:t> </a:t>
            </a:r>
            <a:r>
              <a:rPr lang="es-BO" sz="2800" dirty="0" err="1" smtClean="0">
                <a:solidFill>
                  <a:schemeClr val="accent1">
                    <a:lumMod val="20000"/>
                    <a:lumOff val="80000"/>
                  </a:schemeClr>
                </a:solidFill>
              </a:rPr>
              <a:t>Geographic</a:t>
            </a:r>
            <a:r>
              <a:rPr lang="es-BO" sz="2800" dirty="0" smtClean="0">
                <a:solidFill>
                  <a:schemeClr val="accent1">
                    <a:lumMod val="20000"/>
                    <a:lumOff val="80000"/>
                  </a:schemeClr>
                </a:solidFill>
              </a:rPr>
              <a:t> </a:t>
            </a:r>
            <a:r>
              <a:rPr lang="es-BO" sz="2800" dirty="0" err="1" smtClean="0">
                <a:solidFill>
                  <a:schemeClr val="accent1">
                    <a:lumMod val="20000"/>
                    <a:lumOff val="80000"/>
                  </a:schemeClr>
                </a:solidFill>
              </a:rPr>
              <a:t>Information</a:t>
            </a:r>
            <a:r>
              <a:rPr lang="es-BO" sz="2800" dirty="0" smtClean="0">
                <a:solidFill>
                  <a:schemeClr val="accent1">
                    <a:lumMod val="20000"/>
                    <a:lumOff val="80000"/>
                  </a:schemeClr>
                </a:solidFill>
              </a:rPr>
              <a:t> </a:t>
            </a:r>
            <a:r>
              <a:rPr lang="es-BO" sz="2800" dirty="0" err="1" smtClean="0">
                <a:solidFill>
                  <a:schemeClr val="accent1">
                    <a:lumMod val="20000"/>
                    <a:lumOff val="80000"/>
                  </a:schemeClr>
                </a:solidFill>
              </a:rPr>
              <a:t>Systems</a:t>
            </a:r>
            <a:r>
              <a:rPr lang="es-BO" sz="2800" dirty="0" smtClean="0">
                <a:solidFill>
                  <a:schemeClr val="accent1">
                    <a:lumMod val="20000"/>
                    <a:lumOff val="80000"/>
                  </a:schemeClr>
                </a:solidFill>
              </a:rPr>
              <a:t> (PGIS)…</a:t>
            </a:r>
            <a:endParaRPr lang="es-BO" sz="2800" dirty="0">
              <a:solidFill>
                <a:schemeClr val="accent1">
                  <a:lumMod val="20000"/>
                  <a:lumOff val="80000"/>
                </a:schemeClr>
              </a:solidFill>
            </a:endParaRPr>
          </a:p>
        </p:txBody>
      </p:sp>
      <p:pic>
        <p:nvPicPr>
          <p:cNvPr id="4" name="Picture 4" descr="D:\GBF PICTURES\MISSIONS\PHILIPPINES\philippines unedited pics 2012\IMUGAN PICTURES FIRST BATCH\selection OF PICTURES FOR THE PHOTOSTORY\DSCN6524.JPG"/>
          <p:cNvPicPr>
            <a:picLocks noChangeAspect="1" noChangeArrowheads="1"/>
          </p:cNvPicPr>
          <p:nvPr/>
        </p:nvPicPr>
        <p:blipFill>
          <a:blip r:embed="rId2" cstate="screen"/>
          <a:srcRect/>
          <a:stretch>
            <a:fillRect/>
          </a:stretch>
        </p:blipFill>
        <p:spPr bwMode="auto">
          <a:xfrm>
            <a:off x="7212641" y="0"/>
            <a:ext cx="3087299" cy="2315474"/>
          </a:xfrm>
          <a:prstGeom prst="rect">
            <a:avLst/>
          </a:prstGeom>
          <a:noFill/>
        </p:spPr>
      </p:pic>
      <p:sp>
        <p:nvSpPr>
          <p:cNvPr id="5" name="TextBox 4"/>
          <p:cNvSpPr txBox="1"/>
          <p:nvPr/>
        </p:nvSpPr>
        <p:spPr>
          <a:xfrm>
            <a:off x="9277565" y="5015191"/>
            <a:ext cx="2534292"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BO" dirty="0" err="1" smtClean="0"/>
              <a:t>Applied</a:t>
            </a:r>
            <a:r>
              <a:rPr lang="es-BO" dirty="0" smtClean="0"/>
              <a:t>  in the </a:t>
            </a:r>
            <a:r>
              <a:rPr lang="es-BO" dirty="0" err="1" smtClean="0"/>
              <a:t>grassroots</a:t>
            </a:r>
            <a:r>
              <a:rPr lang="es-BO" dirty="0" smtClean="0"/>
              <a:t> </a:t>
            </a:r>
            <a:r>
              <a:rPr lang="es-BO" dirty="0" err="1" smtClean="0"/>
              <a:t>discussions</a:t>
            </a:r>
            <a:r>
              <a:rPr lang="es-BO" dirty="0" smtClean="0"/>
              <a:t> in Asia, </a:t>
            </a:r>
            <a:r>
              <a:rPr lang="es-BO" dirty="0" err="1" smtClean="0"/>
              <a:t>Africa</a:t>
            </a:r>
            <a:r>
              <a:rPr lang="es-BO" dirty="0" smtClean="0"/>
              <a:t>, </a:t>
            </a:r>
            <a:r>
              <a:rPr lang="es-BO" dirty="0" err="1" smtClean="0"/>
              <a:t>America</a:t>
            </a:r>
            <a:r>
              <a:rPr lang="es-BO" dirty="0" smtClean="0"/>
              <a:t>, </a:t>
            </a:r>
            <a:r>
              <a:rPr lang="es-BO" dirty="0" err="1" smtClean="0"/>
              <a:t>Europe</a:t>
            </a:r>
            <a:r>
              <a:rPr lang="es-BO" dirty="0" smtClean="0"/>
              <a:t>, </a:t>
            </a:r>
            <a:r>
              <a:rPr lang="es-BO" dirty="0" err="1" smtClean="0"/>
              <a:t>Oceania</a:t>
            </a:r>
            <a:r>
              <a:rPr lang="es-BO" dirty="0" smtClean="0"/>
              <a:t>…</a:t>
            </a:r>
            <a:endParaRPr lang="es-BO" dirty="0"/>
          </a:p>
        </p:txBody>
      </p:sp>
      <p:pic>
        <p:nvPicPr>
          <p:cNvPr id="6" name="Content Placeholder 5" descr="C:\Users\Grazia\Pictures\ALL MY PICTURES\PICTURES FOR REPORTS\DSCN1386.JPG"/>
          <p:cNvPicPr>
            <a:picLocks noGrp="1" noChangeAspect="1" noChangeArrowheads="1"/>
          </p:cNvPicPr>
          <p:nvPr>
            <p:ph idx="1"/>
          </p:nvPr>
        </p:nvPicPr>
        <p:blipFill>
          <a:blip r:embed="rId3" cstate="screen"/>
          <a:srcRect/>
          <a:stretch>
            <a:fillRect/>
          </a:stretch>
        </p:blipFill>
        <p:spPr bwMode="auto">
          <a:xfrm>
            <a:off x="8789316" y="2398552"/>
            <a:ext cx="3151632" cy="2365248"/>
          </a:xfrm>
          <a:prstGeom prst="rect">
            <a:avLst/>
          </a:prstGeom>
          <a:noFill/>
          <a:ln w="9525">
            <a:noFill/>
            <a:miter lim="800000"/>
            <a:headEnd/>
            <a:tailEnd/>
          </a:ln>
        </p:spPr>
      </p:pic>
      <p:pic>
        <p:nvPicPr>
          <p:cNvPr id="7" name="Picture 3" descr="C:\Users\GBF\Pictures\handy pictures for meetings and the site\women_preparing_info_for_script.jpg"/>
          <p:cNvPicPr>
            <a:picLocks noChangeAspect="1" noChangeArrowheads="1"/>
          </p:cNvPicPr>
          <p:nvPr/>
        </p:nvPicPr>
        <p:blipFill>
          <a:blip r:embed="rId4" cstate="screen"/>
          <a:srcRect/>
          <a:stretch>
            <a:fillRect/>
          </a:stretch>
        </p:blipFill>
        <p:spPr bwMode="auto">
          <a:xfrm>
            <a:off x="6083836" y="4857907"/>
            <a:ext cx="2406650" cy="1702995"/>
          </a:xfrm>
          <a:prstGeom prst="rect">
            <a:avLst/>
          </a:prstGeom>
          <a:noFill/>
        </p:spPr>
      </p:pic>
      <p:pic>
        <p:nvPicPr>
          <p:cNvPr id="8" name="Picture 7" descr="E:\CENESTA\WIKIPGIS\Territories\ghanimat\layout\Confederacies.jpg"/>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91910" y="2295692"/>
            <a:ext cx="4686031" cy="3952763"/>
          </a:xfrm>
          <a:prstGeom prst="rect">
            <a:avLst/>
          </a:prstGeom>
          <a:noFill/>
          <a:ln>
            <a:noFill/>
          </a:ln>
        </p:spPr>
      </p:pic>
      <p:pic>
        <p:nvPicPr>
          <p:cNvPr id="9" name="Picture 8" descr="E:\SAMSUNG LAPTOP\Untitled.jpg"/>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795878" y="2363165"/>
            <a:ext cx="1821911" cy="2436021"/>
          </a:xfrm>
          <a:prstGeom prst="rect">
            <a:avLst/>
          </a:prstGeom>
          <a:noFill/>
          <a:ln>
            <a:noFill/>
          </a:ln>
        </p:spPr>
      </p:pic>
    </p:spTree>
    <p:extLst>
      <p:ext uri="{BB962C8B-B14F-4D97-AF65-F5344CB8AC3E}">
        <p14:creationId xmlns:p14="http://schemas.microsoft.com/office/powerpoint/2010/main" val="15071810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98" y="306069"/>
            <a:ext cx="9567755" cy="1400530"/>
          </a:xfrm>
        </p:spPr>
        <p:txBody>
          <a:bodyPr/>
          <a:lstStyle/>
          <a:p>
            <a:r>
              <a:rPr lang="en-US" sz="3600" b="1" dirty="0" smtClean="0">
                <a:solidFill>
                  <a:schemeClr val="accent1">
                    <a:lumMod val="20000"/>
                    <a:lumOff val="80000"/>
                  </a:schemeClr>
                </a:solidFill>
              </a:rPr>
              <a:t>Resilience and security </a:t>
            </a:r>
            <a:br>
              <a:rPr lang="en-US" sz="3600" b="1" dirty="0" smtClean="0">
                <a:solidFill>
                  <a:schemeClr val="accent1">
                    <a:lumMod val="20000"/>
                    <a:lumOff val="80000"/>
                  </a:schemeClr>
                </a:solidFill>
              </a:rPr>
            </a:br>
            <a:r>
              <a:rPr lang="en-US" sz="3600" b="1" dirty="0" smtClean="0">
                <a:solidFill>
                  <a:schemeClr val="accent1">
                    <a:lumMod val="20000"/>
                    <a:lumOff val="80000"/>
                  </a:schemeClr>
                </a:solidFill>
              </a:rPr>
              <a:t>tool for ICCAs</a:t>
            </a:r>
            <a:endParaRPr lang="es-BO" sz="3600" dirty="0">
              <a:solidFill>
                <a:schemeClr val="accent1">
                  <a:lumMod val="20000"/>
                  <a:lumOff val="80000"/>
                </a:schemeClr>
              </a:solidFill>
            </a:endParaRPr>
          </a:p>
        </p:txBody>
      </p:sp>
      <p:pic>
        <p:nvPicPr>
          <p:cNvPr id="5" name="Content Placeholder 4"/>
          <p:cNvPicPr>
            <a:picLocks noGrp="1" noChangeAspect="1"/>
          </p:cNvPicPr>
          <p:nvPr>
            <p:ph idx="1"/>
          </p:nvPr>
        </p:nvPicPr>
        <p:blipFill>
          <a:blip r:embed="rId2" cstate="screen"/>
          <a:stretch>
            <a:fillRect/>
          </a:stretch>
        </p:blipFill>
        <p:spPr>
          <a:xfrm>
            <a:off x="482098" y="1706599"/>
            <a:ext cx="3401922" cy="4360182"/>
          </a:xfrm>
          <a:prstGeom prst="rect">
            <a:avLst/>
          </a:prstGeom>
        </p:spPr>
      </p:pic>
      <p:sp>
        <p:nvSpPr>
          <p:cNvPr id="4" name="TextBox 3"/>
          <p:cNvSpPr txBox="1"/>
          <p:nvPr/>
        </p:nvSpPr>
        <p:spPr>
          <a:xfrm>
            <a:off x="7599681" y="5533366"/>
            <a:ext cx="4369138"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BO" dirty="0" err="1" smtClean="0"/>
              <a:t>Tested</a:t>
            </a:r>
            <a:r>
              <a:rPr lang="es-BO" dirty="0" smtClean="0"/>
              <a:t> in a </a:t>
            </a:r>
            <a:r>
              <a:rPr lang="es-BO" dirty="0" err="1" smtClean="0"/>
              <a:t>variety</a:t>
            </a:r>
            <a:r>
              <a:rPr lang="es-BO" dirty="0" smtClean="0"/>
              <a:t> of </a:t>
            </a:r>
            <a:r>
              <a:rPr lang="es-BO" dirty="0" err="1" smtClean="0"/>
              <a:t>languages</a:t>
            </a:r>
            <a:r>
              <a:rPr lang="es-BO" dirty="0" smtClean="0"/>
              <a:t> in Senegal, Indonesia, </a:t>
            </a:r>
            <a:r>
              <a:rPr lang="es-BO" dirty="0" err="1" smtClean="0"/>
              <a:t>Spain</a:t>
            </a:r>
            <a:r>
              <a:rPr lang="es-BO" dirty="0" smtClean="0"/>
              <a:t>, the </a:t>
            </a:r>
            <a:r>
              <a:rPr lang="es-BO" dirty="0" err="1" smtClean="0"/>
              <a:t>Philippines</a:t>
            </a:r>
            <a:r>
              <a:rPr lang="es-BO" dirty="0" smtClean="0"/>
              <a:t>, </a:t>
            </a:r>
            <a:r>
              <a:rPr lang="es-BO" dirty="0" err="1" smtClean="0"/>
              <a:t>Niger</a:t>
            </a:r>
            <a:r>
              <a:rPr lang="es-BO" dirty="0" smtClean="0"/>
              <a:t>, Nepal…)</a:t>
            </a:r>
            <a:endParaRPr lang="es-BO" dirty="0"/>
          </a:p>
        </p:txBody>
      </p:sp>
      <p:sp>
        <p:nvSpPr>
          <p:cNvPr id="6" name="TextBox 5"/>
          <p:cNvSpPr txBox="1"/>
          <p:nvPr/>
        </p:nvSpPr>
        <p:spPr>
          <a:xfrm>
            <a:off x="4557089" y="1733624"/>
            <a:ext cx="6989414" cy="3754874"/>
          </a:xfrm>
          <a:prstGeom prst="rect">
            <a:avLst/>
          </a:prstGeom>
          <a:noFill/>
        </p:spPr>
        <p:txBody>
          <a:bodyPr wrap="none" rtlCol="0">
            <a:spAutoFit/>
          </a:bodyPr>
          <a:lstStyle/>
          <a:p>
            <a:endParaRPr lang="es-BO" dirty="0" smtClean="0"/>
          </a:p>
          <a:p>
            <a:r>
              <a:rPr lang="es-BO" sz="2000" b="1" dirty="0" err="1" smtClean="0">
                <a:solidFill>
                  <a:srgbClr val="92D050"/>
                </a:solidFill>
              </a:rPr>
              <a:t>Internal</a:t>
            </a:r>
            <a:r>
              <a:rPr lang="es-BO" sz="2000" b="1" dirty="0" smtClean="0">
                <a:solidFill>
                  <a:srgbClr val="92D050"/>
                </a:solidFill>
              </a:rPr>
              <a:t> </a:t>
            </a:r>
            <a:r>
              <a:rPr lang="es-BO" sz="2000" b="1" dirty="0" err="1" smtClean="0">
                <a:solidFill>
                  <a:srgbClr val="92D050"/>
                </a:solidFill>
              </a:rPr>
              <a:t>factors</a:t>
            </a:r>
            <a:r>
              <a:rPr lang="es-BO" sz="2000" b="1" dirty="0">
                <a:solidFill>
                  <a:srgbClr val="92D050"/>
                </a:solidFill>
              </a:rPr>
              <a:t>:</a:t>
            </a:r>
            <a:endParaRPr lang="es-BO" sz="2000" b="1" dirty="0" smtClean="0">
              <a:solidFill>
                <a:srgbClr val="92D050"/>
              </a:solidFill>
            </a:endParaRPr>
          </a:p>
          <a:p>
            <a:pPr marL="285750" indent="-285750">
              <a:buFont typeface="Arial" panose="020B0604020202020204" pitchFamily="34" charset="0"/>
              <a:buChar char="•"/>
            </a:pPr>
            <a:r>
              <a:rPr lang="es-BO" sz="2000" dirty="0" err="1" smtClean="0"/>
              <a:t>Connection</a:t>
            </a:r>
            <a:r>
              <a:rPr lang="es-BO" sz="2000" dirty="0" smtClean="0"/>
              <a:t> </a:t>
            </a:r>
            <a:r>
              <a:rPr lang="es-BO" sz="2000" dirty="0" err="1" smtClean="0"/>
              <a:t>between</a:t>
            </a:r>
            <a:r>
              <a:rPr lang="es-BO" sz="2000" dirty="0" smtClean="0"/>
              <a:t> the IP/LC and </a:t>
            </a:r>
            <a:r>
              <a:rPr lang="es-BO" sz="2000" dirty="0" err="1" smtClean="0"/>
              <a:t>its</a:t>
            </a:r>
            <a:r>
              <a:rPr lang="es-BO" sz="2000" dirty="0" smtClean="0"/>
              <a:t> ICCA</a:t>
            </a:r>
          </a:p>
          <a:p>
            <a:pPr marL="285750" indent="-285750">
              <a:buFont typeface="Arial" panose="020B0604020202020204" pitchFamily="34" charset="0"/>
              <a:buChar char="•"/>
            </a:pPr>
            <a:r>
              <a:rPr lang="es-BO" sz="2000" dirty="0" err="1" smtClean="0"/>
              <a:t>Governance</a:t>
            </a:r>
            <a:r>
              <a:rPr lang="es-BO" sz="2000" dirty="0" smtClean="0"/>
              <a:t> of </a:t>
            </a:r>
            <a:r>
              <a:rPr lang="es-BO" sz="2000" dirty="0" err="1" smtClean="0"/>
              <a:t>the</a:t>
            </a:r>
            <a:r>
              <a:rPr lang="es-BO" sz="2000" dirty="0" smtClean="0"/>
              <a:t> ICCA</a:t>
            </a:r>
          </a:p>
          <a:p>
            <a:pPr marL="285750" indent="-285750">
              <a:buFont typeface="Arial" panose="020B0604020202020204" pitchFamily="34" charset="0"/>
              <a:buChar char="•"/>
            </a:pPr>
            <a:r>
              <a:rPr lang="es-BO" sz="2000" dirty="0" err="1" smtClean="0"/>
              <a:t>Conservation</a:t>
            </a:r>
            <a:r>
              <a:rPr lang="es-BO" sz="2000" dirty="0" smtClean="0"/>
              <a:t> of </a:t>
            </a:r>
            <a:r>
              <a:rPr lang="es-BO" sz="2000" dirty="0" err="1" smtClean="0"/>
              <a:t>nature</a:t>
            </a:r>
            <a:r>
              <a:rPr lang="es-BO" sz="2000" dirty="0" smtClean="0"/>
              <a:t> and </a:t>
            </a:r>
            <a:r>
              <a:rPr lang="es-BO" sz="2000" dirty="0" err="1" smtClean="0"/>
              <a:t>sustainable</a:t>
            </a:r>
            <a:r>
              <a:rPr lang="es-BO" sz="2000" dirty="0" smtClean="0"/>
              <a:t> </a:t>
            </a:r>
            <a:r>
              <a:rPr lang="es-BO" sz="2000" dirty="0" err="1" smtClean="0"/>
              <a:t>livelihoods</a:t>
            </a:r>
            <a:endParaRPr lang="es-BO" sz="2000" dirty="0" smtClean="0"/>
          </a:p>
          <a:p>
            <a:pPr marL="285750" indent="-285750">
              <a:buFont typeface="Arial" panose="020B0604020202020204" pitchFamily="34" charset="0"/>
              <a:buChar char="•"/>
            </a:pPr>
            <a:r>
              <a:rPr lang="es-BO" sz="2000" dirty="0" err="1" smtClean="0"/>
              <a:t>Resilence</a:t>
            </a:r>
            <a:r>
              <a:rPr lang="es-BO" sz="2000" dirty="0" smtClean="0"/>
              <a:t> and </a:t>
            </a:r>
            <a:r>
              <a:rPr lang="es-BO" sz="2000" dirty="0" err="1" smtClean="0"/>
              <a:t>security</a:t>
            </a:r>
            <a:r>
              <a:rPr lang="es-BO" sz="2000" dirty="0" smtClean="0"/>
              <a:t> versus </a:t>
            </a:r>
            <a:r>
              <a:rPr lang="es-BO" sz="2000" dirty="0" err="1" smtClean="0"/>
              <a:t>internal</a:t>
            </a:r>
            <a:r>
              <a:rPr lang="es-BO" sz="2000" dirty="0" smtClean="0"/>
              <a:t> </a:t>
            </a:r>
            <a:r>
              <a:rPr lang="es-BO" sz="2000" dirty="0" err="1" smtClean="0"/>
              <a:t>threats</a:t>
            </a:r>
            <a:endParaRPr lang="es-BO" sz="2000" dirty="0" smtClean="0"/>
          </a:p>
          <a:p>
            <a:pPr marL="285750" indent="-285750">
              <a:buFont typeface="Arial" panose="020B0604020202020204" pitchFamily="34" charset="0"/>
              <a:buChar char="•"/>
            </a:pPr>
            <a:endParaRPr lang="es-BO" sz="2000" dirty="0"/>
          </a:p>
          <a:p>
            <a:r>
              <a:rPr lang="es-BO" sz="2000" b="1" dirty="0" err="1" smtClean="0">
                <a:solidFill>
                  <a:srgbClr val="92D050"/>
                </a:solidFill>
              </a:rPr>
              <a:t>External</a:t>
            </a:r>
            <a:r>
              <a:rPr lang="es-BO" sz="2000" b="1" dirty="0" smtClean="0">
                <a:solidFill>
                  <a:srgbClr val="92D050"/>
                </a:solidFill>
              </a:rPr>
              <a:t> </a:t>
            </a:r>
            <a:r>
              <a:rPr lang="es-BO" sz="2000" b="1" dirty="0" err="1" smtClean="0">
                <a:solidFill>
                  <a:srgbClr val="92D050"/>
                </a:solidFill>
              </a:rPr>
              <a:t>factors</a:t>
            </a:r>
            <a:r>
              <a:rPr lang="es-BO" sz="2000" b="1" dirty="0" smtClean="0">
                <a:solidFill>
                  <a:srgbClr val="92D050"/>
                </a:solidFill>
              </a:rPr>
              <a:t>:</a:t>
            </a:r>
          </a:p>
          <a:p>
            <a:pPr marL="285750" indent="-285750">
              <a:buFont typeface="Arial" panose="020B0604020202020204" pitchFamily="34" charset="0"/>
              <a:buChar char="•"/>
            </a:pPr>
            <a:r>
              <a:rPr lang="es-BO" sz="2000" dirty="0" err="1" smtClean="0"/>
              <a:t>Tenure</a:t>
            </a:r>
            <a:r>
              <a:rPr lang="es-BO" sz="2000" dirty="0" smtClean="0"/>
              <a:t> and </a:t>
            </a:r>
            <a:r>
              <a:rPr lang="es-BO" sz="2000" dirty="0" err="1" smtClean="0"/>
              <a:t>recognition</a:t>
            </a:r>
            <a:endParaRPr lang="es-BO" sz="2000" dirty="0" smtClean="0"/>
          </a:p>
          <a:p>
            <a:pPr marL="285750" indent="-285750">
              <a:buFont typeface="Arial" panose="020B0604020202020204" pitchFamily="34" charset="0"/>
              <a:buChar char="•"/>
            </a:pPr>
            <a:r>
              <a:rPr lang="es-BO" sz="2000" dirty="0" smtClean="0"/>
              <a:t>Balance </a:t>
            </a:r>
            <a:r>
              <a:rPr lang="es-BO" sz="2000" dirty="0" err="1" smtClean="0"/>
              <a:t>between</a:t>
            </a:r>
            <a:r>
              <a:rPr lang="es-BO" sz="2000" dirty="0" smtClean="0"/>
              <a:t> </a:t>
            </a:r>
            <a:r>
              <a:rPr lang="es-BO" sz="2000" dirty="0" err="1" smtClean="0"/>
              <a:t>demanded</a:t>
            </a:r>
            <a:r>
              <a:rPr lang="es-BO" sz="2000" dirty="0" smtClean="0"/>
              <a:t> and </a:t>
            </a:r>
            <a:r>
              <a:rPr lang="es-BO" sz="2000" dirty="0" err="1" smtClean="0"/>
              <a:t>received</a:t>
            </a:r>
            <a:r>
              <a:rPr lang="es-BO" sz="2000" dirty="0" smtClean="0"/>
              <a:t> </a:t>
            </a:r>
            <a:r>
              <a:rPr lang="es-BO" sz="2000" dirty="0" err="1" smtClean="0"/>
              <a:t>support</a:t>
            </a:r>
            <a:endParaRPr lang="es-BO" sz="2000" dirty="0" smtClean="0"/>
          </a:p>
          <a:p>
            <a:pPr marL="285750" indent="-285750">
              <a:buFont typeface="Arial" panose="020B0604020202020204" pitchFamily="34" charset="0"/>
              <a:buChar char="•"/>
            </a:pPr>
            <a:r>
              <a:rPr lang="es-BO" sz="2000" dirty="0" err="1" smtClean="0"/>
              <a:t>Resilience</a:t>
            </a:r>
            <a:r>
              <a:rPr lang="es-BO" sz="2000" dirty="0" smtClean="0"/>
              <a:t> and </a:t>
            </a:r>
            <a:r>
              <a:rPr lang="es-BO" sz="2000" dirty="0" err="1" smtClean="0"/>
              <a:t>security</a:t>
            </a:r>
            <a:r>
              <a:rPr lang="es-BO" sz="2000" dirty="0" smtClean="0"/>
              <a:t> versus </a:t>
            </a:r>
            <a:r>
              <a:rPr lang="es-BO" sz="2000" dirty="0" err="1" smtClean="0"/>
              <a:t>external</a:t>
            </a:r>
            <a:r>
              <a:rPr lang="es-BO" sz="2000" dirty="0" smtClean="0"/>
              <a:t> </a:t>
            </a:r>
            <a:r>
              <a:rPr lang="es-BO" sz="2000" dirty="0" err="1" smtClean="0"/>
              <a:t>threats</a:t>
            </a:r>
            <a:endParaRPr lang="es-BO" sz="2000" dirty="0" smtClean="0"/>
          </a:p>
          <a:p>
            <a:pPr marL="285750" indent="-285750">
              <a:buFont typeface="Arial" panose="020B0604020202020204" pitchFamily="34" charset="0"/>
              <a:buChar char="•"/>
            </a:pPr>
            <a:endParaRPr lang="es-BO" sz="2000" dirty="0"/>
          </a:p>
        </p:txBody>
      </p:sp>
      <p:pic>
        <p:nvPicPr>
          <p:cNvPr id="3074" name="Picture 2" descr="C:\Users\GBF\Desktop\PICS APRIL 2015\ZAMBIA APRIL 2015\WP_20150427_13_21_53_Pro.jpg"/>
          <p:cNvPicPr>
            <a:picLocks noChangeAspect="1" noChangeArrowheads="1"/>
          </p:cNvPicPr>
          <p:nvPr/>
        </p:nvPicPr>
        <p:blipFill>
          <a:blip r:embed="rId3" cstate="screen">
            <a:lum bright="20000"/>
          </a:blip>
          <a:srcRect/>
          <a:stretch>
            <a:fillRect/>
          </a:stretch>
        </p:blipFill>
        <p:spPr bwMode="auto">
          <a:xfrm>
            <a:off x="6349429" y="311797"/>
            <a:ext cx="3256907" cy="1517001"/>
          </a:xfrm>
          <a:prstGeom prst="rect">
            <a:avLst/>
          </a:prstGeom>
          <a:noFill/>
        </p:spPr>
      </p:pic>
    </p:spTree>
    <p:extLst>
      <p:ext uri="{BB962C8B-B14F-4D97-AF65-F5344CB8AC3E}">
        <p14:creationId xmlns:p14="http://schemas.microsoft.com/office/powerpoint/2010/main" val="2913081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15.1|5.4"/>
</p:tagLst>
</file>

<file path=ppt/tags/tag2.xml><?xml version="1.0" encoding="utf-8"?>
<p:tagLst xmlns:a="http://schemas.openxmlformats.org/drawingml/2006/main" xmlns:r="http://schemas.openxmlformats.org/officeDocument/2006/relationships" xmlns:p="http://schemas.openxmlformats.org/presentationml/2006/main">
  <p:tag name="TIMING" val="|0.6|1.3|7.5|1.5|11.4|0.5|0.7|0.9"/>
</p:tagLst>
</file>

<file path=ppt/tags/tag3.xml><?xml version="1.0" encoding="utf-8"?>
<p:tagLst xmlns:a="http://schemas.openxmlformats.org/drawingml/2006/main" xmlns:r="http://schemas.openxmlformats.org/officeDocument/2006/relationships" xmlns:p="http://schemas.openxmlformats.org/presentationml/2006/main">
  <p:tag name="TIMING" val="|0.6|1.2|0.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1226</TotalTime>
  <Words>738</Words>
  <Application>Microsoft Macintosh PowerPoint</Application>
  <PresentationFormat>Anpassad</PresentationFormat>
  <Paragraphs>98</Paragraphs>
  <Slides>16</Slides>
  <Notes>4</Notes>
  <HiddenSlides>0</HiddenSlides>
  <MMClips>0</MMClips>
  <ScaleCrop>false</ScaleCrop>
  <HeadingPairs>
    <vt:vector size="4" baseType="variant">
      <vt:variant>
        <vt:lpstr>Tema</vt:lpstr>
      </vt:variant>
      <vt:variant>
        <vt:i4>1</vt:i4>
      </vt:variant>
      <vt:variant>
        <vt:lpstr>Bildrubriker</vt:lpstr>
      </vt:variant>
      <vt:variant>
        <vt:i4>16</vt:i4>
      </vt:variant>
    </vt:vector>
  </HeadingPairs>
  <TitlesOfParts>
    <vt:vector size="17" baseType="lpstr">
      <vt:lpstr>Ion</vt:lpstr>
      <vt:lpstr>Methods and tools used by ICCA Consortium for documenting and visualizing indigenous peoples and local communities contribution to biodiversity conservation by their collective action in territories and areas conserved by indigenous peoples and local communities (ICCAs)  </vt:lpstr>
      <vt:lpstr>PowerPoint-presentation</vt:lpstr>
      <vt:lpstr>IUCN defines them as :   </vt:lpstr>
      <vt:lpstr>PowerPoint-presentation</vt:lpstr>
      <vt:lpstr>de facto capacity/power to take and  enforce decisions (functioning governance institution)</vt:lpstr>
      <vt:lpstr>Assessing the conservation and livelihoods results and governance vitality of ICCAs </vt:lpstr>
      <vt:lpstr>Methodology for grassroots discussions on ICCA </vt:lpstr>
      <vt:lpstr>Visual tools: Mapping ICCAs 2D, 3D, use of Participatory Geographic Information Systems (PGIS)…</vt:lpstr>
      <vt:lpstr>Resilience and security  tool for ICCAs</vt:lpstr>
      <vt:lpstr>Participatory methodology for the development of Video and Photo stories on threats to ICCAs &amp; community responses </vt:lpstr>
      <vt:lpstr>Interactive radio programs on ICCAs in local languages</vt:lpstr>
      <vt:lpstr>Environmental monitoring  and threats assessment tools</vt:lpstr>
      <vt:lpstr>Biocultural Community Protocols:   A toolkit for Community facilitators</vt:lpstr>
      <vt:lpstr>ICCA Registry</vt:lpstr>
      <vt:lpstr>Lessons learned:  appropriate methods, tools and interactions respect and strengthen communities and leave them:</vt:lpstr>
      <vt:lpstr>PowerPoint-presentation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Carmen</dc:creator>
  <cp:lastModifiedBy>Maria Schultz</cp:lastModifiedBy>
  <cp:revision>39</cp:revision>
  <dcterms:created xsi:type="dcterms:W3CDTF">2015-06-04T01:45:17Z</dcterms:created>
  <dcterms:modified xsi:type="dcterms:W3CDTF">2015-06-08T15:17:54Z</dcterms:modified>
</cp:coreProperties>
</file>